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</p:sldMasterIdLst>
  <p:notesMasterIdLst>
    <p:notesMasterId r:id="rId31"/>
  </p:notesMasterIdLst>
  <p:handoutMasterIdLst>
    <p:handoutMasterId r:id="rId32"/>
  </p:handoutMasterIdLst>
  <p:sldIdLst>
    <p:sldId id="2147482294" r:id="rId3"/>
    <p:sldId id="299" r:id="rId4"/>
    <p:sldId id="968" r:id="rId5"/>
    <p:sldId id="25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  <p:sldId id="257" r:id="rId30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71635"/>
    <a:srgbClr val="C3C3C3"/>
    <a:srgbClr val="D71534"/>
    <a:srgbClr val="DB2C48"/>
    <a:srgbClr val="FBC56D"/>
    <a:srgbClr val="F9A619"/>
    <a:srgbClr val="F5A1AF"/>
    <a:srgbClr val="D2072A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72016" autoAdjust="0"/>
  </p:normalViewPr>
  <p:slideViewPr>
    <p:cSldViewPr snapToGrid="0">
      <p:cViewPr varScale="1">
        <p:scale>
          <a:sx n="62" d="100"/>
          <a:sy n="62" d="100"/>
        </p:scale>
        <p:origin x="137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2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4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7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9.3.2026.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226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00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61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00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29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499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55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105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200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14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23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88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8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94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10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51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93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68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49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090" y="1694903"/>
            <a:ext cx="5755821" cy="69120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 dirty="0"/>
              <a:t>Kliknite ikonu da biste dodali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159331"/>
            <a:ext cx="7886700" cy="3473392"/>
          </a:xfrm>
          <a:prstGeom prst="rect">
            <a:avLst/>
          </a:prstGeom>
        </p:spPr>
        <p:txBody>
          <a:bodyPr vert="eaVert"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BD0070-B12D-401C-94D3-DE0BC5150A91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87E2261-D658-41B3-8907-60AD1B26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id="{AEDFD92A-D570-4044-74DA-54F7B23EEE49}"/>
              </a:ext>
            </a:extLst>
          </p:cNvPr>
          <p:cNvSpPr txBox="1"/>
          <p:nvPr userDrawn="1"/>
        </p:nvSpPr>
        <p:spPr>
          <a:xfrm>
            <a:off x="5704218" y="2915042"/>
            <a:ext cx="25479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7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1EFE6B7-D1D6-47CD-6EA4-D03F00A30F0E}"/>
              </a:ext>
            </a:extLst>
          </p:cNvPr>
          <p:cNvSpPr txBox="1"/>
          <p:nvPr userDrawn="1"/>
        </p:nvSpPr>
        <p:spPr>
          <a:xfrm>
            <a:off x="2633835" y="2918939"/>
            <a:ext cx="26107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hr-HR" sz="7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t-BR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</a:t>
            </a:r>
            <a:r>
              <a:rPr lang="pt-BR" sz="7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7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B90880-4F0D-7C1A-B069-4249B48B4087}"/>
              </a:ext>
            </a:extLst>
          </p:cNvPr>
          <p:cNvSpPr txBox="1"/>
          <p:nvPr userDrawn="1"/>
        </p:nvSpPr>
        <p:spPr>
          <a:xfrm>
            <a:off x="1018086" y="3599709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ECCBBAB-08B2-29D2-8D07-A6D32135129A}"/>
              </a:ext>
            </a:extLst>
          </p:cNvPr>
          <p:cNvSpPr/>
          <p:nvPr userDrawn="1"/>
        </p:nvSpPr>
        <p:spPr>
          <a:xfrm>
            <a:off x="2838213" y="3599709"/>
            <a:ext cx="2201950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8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56471A3-9D15-19E7-C3C5-79A39F9FFFDA}"/>
              </a:ext>
            </a:extLst>
          </p:cNvPr>
          <p:cNvSpPr/>
          <p:nvPr userDrawn="1"/>
        </p:nvSpPr>
        <p:spPr>
          <a:xfrm>
            <a:off x="6159678" y="3599709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www.srce.unizg.hr/otvoreni-pristup</a:t>
            </a:r>
            <a:endParaRPr lang="hr-HR" sz="675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113E224B-D696-BF4A-9BF2-F98217CA18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261" y="3944468"/>
            <a:ext cx="679821" cy="270000"/>
          </a:xfrm>
          <a:prstGeom prst="rect">
            <a:avLst/>
          </a:prstGeom>
        </p:spPr>
      </p:pic>
      <p:pic>
        <p:nvPicPr>
          <p:cNvPr id="20" name="Picture 16">
            <a:hlinkClick r:id="rId3"/>
            <a:extLst>
              <a:ext uri="{FF2B5EF4-FFF2-40B4-BE49-F238E27FC236}">
                <a16:creationId xmlns:a16="http://schemas.microsoft.com/office/drawing/2014/main" id="{6127FA4B-F666-45C5-680E-5F8CB71DD3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103" y="2918939"/>
            <a:ext cx="975264" cy="4685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11873" y="797847"/>
            <a:ext cx="6720254" cy="7566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638E1-293A-41E0-8DEA-2EE1B452BED0}"/>
              </a:ext>
            </a:extLst>
          </p:cNvPr>
          <p:cNvSpPr/>
          <p:nvPr userDrawn="1"/>
        </p:nvSpPr>
        <p:spPr>
          <a:xfrm>
            <a:off x="969917" y="2867297"/>
            <a:ext cx="1156063" cy="600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F4F7D-DB57-4C68-8D20-2C45061E15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4" y="2915042"/>
            <a:ext cx="867421" cy="289140"/>
          </a:xfrm>
          <a:prstGeom prst="rect">
            <a:avLst/>
          </a:prstGeom>
        </p:spPr>
      </p:pic>
      <p:pic>
        <p:nvPicPr>
          <p:cNvPr id="25" name="Slika 14">
            <a:extLst>
              <a:ext uri="{FF2B5EF4-FFF2-40B4-BE49-F238E27FC236}">
                <a16:creationId xmlns:a16="http://schemas.microsoft.com/office/drawing/2014/main" id="{5BA315C9-54FF-49CE-856F-A124C6418B85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173" y="3954677"/>
            <a:ext cx="768031" cy="26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283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C117B1-494E-4D17-AC29-2C560941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54825"/>
            <a:ext cx="7886700" cy="357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ACBB48-6632-4959-A5B6-06FC54715CE0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8B7E509-7224-43D0-A695-BC5F49C1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C117B1-494E-4D17-AC29-2C560941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54825"/>
            <a:ext cx="7886700" cy="3577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C0B6DD-8EA2-478A-8811-15AA978D314E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FD26C7E-7BE4-4C36-B2E7-4AA4A02D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009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028700"/>
            <a:ext cx="3886200" cy="3604023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1" y="1028700"/>
            <a:ext cx="3886200" cy="3604023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06247-F2D7-41A5-9FA1-24C19E397753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E5A0CC7-F780-4DAE-B0E5-9FAD4DFB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5" y="954507"/>
            <a:ext cx="3868340" cy="335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58537"/>
            <a:ext cx="3868340" cy="328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0" y="953408"/>
            <a:ext cx="3887391" cy="3354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358537"/>
            <a:ext cx="3887391" cy="3283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84CAF1-0638-4B2D-9C2B-45906333259C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47D916D-67A7-4468-A2A1-E3ECC824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04A93-09FC-487F-85D1-6CB87BB1E90E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A30D5C9-23A2-46B9-8831-803657E0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38052"/>
            <a:ext cx="4629151" cy="365774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F417B24-5800-4F65-A14D-B581B57BDFE0}"/>
              </a:ext>
            </a:extLst>
          </p:cNvPr>
          <p:cNvSpPr/>
          <p:nvPr userDrawn="1"/>
        </p:nvSpPr>
        <p:spPr>
          <a:xfrm>
            <a:off x="7520940" y="395151"/>
            <a:ext cx="150223" cy="16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1897"/>
            <a:ext cx="78867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29937"/>
            <a:ext cx="7886700" cy="3502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8585" marR="0" lvl="0" indent="-128585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35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Kliknite da biste uredili matrice</a:t>
            </a:r>
          </a:p>
          <a:p>
            <a:pPr marL="385753" marR="0" lvl="1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125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Druga razina</a:t>
            </a:r>
          </a:p>
          <a:p>
            <a:pPr marL="642921" marR="0" lvl="2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013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Treća razina</a:t>
            </a:r>
          </a:p>
          <a:p>
            <a:pPr marL="900090" marR="0" lvl="3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Četvrta razina</a:t>
            </a:r>
          </a:p>
          <a:p>
            <a:pPr marL="1157259" marR="0" lvl="4" indent="-128585" algn="l" defTabSz="514337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788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Peta razina stilove teksta</a:t>
            </a:r>
            <a:endParaRPr lang="hr-HR" dirty="0"/>
          </a:p>
          <a:p>
            <a:pPr lvl="4"/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0C21F-1254-44EE-9900-0F1BF1FE07C7}"/>
              </a:ext>
            </a:extLst>
          </p:cNvPr>
          <p:cNvSpPr/>
          <p:nvPr userDrawn="1"/>
        </p:nvSpPr>
        <p:spPr>
          <a:xfrm>
            <a:off x="266700" y="4733923"/>
            <a:ext cx="1298331" cy="256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F48F-DA52-4F25-A737-4052683007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2" y="4753862"/>
            <a:ext cx="867421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35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9" r:id="rId13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8E764-2E15-424C-B60A-96A29B231858}"/>
              </a:ext>
            </a:extLst>
          </p:cNvPr>
          <p:cNvSpPr/>
          <p:nvPr userDrawn="1"/>
        </p:nvSpPr>
        <p:spPr>
          <a:xfrm>
            <a:off x="3472962" y="1143000"/>
            <a:ext cx="2192215" cy="63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D5593-893A-44F5-9A69-F01412A2AA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8" y="1223840"/>
            <a:ext cx="1431681" cy="4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microsoft.com/office/2007/relationships/hdphoto" Target="../media/hdphoto6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administracija.aaiedu.hr/" TargetMode="Externa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%20href=%22http:/www.freepik.com%22%3eDesigned%20by%20Freepik%3c/a" TargetMode="External"/><Relationship Id="rId2" Type="http://schemas.openxmlformats.org/officeDocument/2006/relationships/hyperlink" Target="https://www.aaiedu.hr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AAI@EduHr - 20 godina </a:t>
            </a:r>
            <a:br>
              <a:rPr lang="pl-PL" dirty="0"/>
            </a:br>
            <a:r>
              <a:rPr lang="pl-PL" dirty="0"/>
              <a:t>produkcijskog rada</a:t>
            </a:r>
            <a:br>
              <a:rPr lang="pl-PL" dirty="0"/>
            </a:b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0"/>
            <a:ext cx="5143500" cy="1717537"/>
          </a:xfrm>
        </p:spPr>
        <p:txBody>
          <a:bodyPr/>
          <a:lstStyle/>
          <a:p>
            <a:r>
              <a:rPr lang="hr-HR" sz="1050" dirty="0"/>
              <a:t>Ivan Marić, ravnatelj </a:t>
            </a:r>
          </a:p>
          <a:p>
            <a:pPr algn="l"/>
            <a:endParaRPr lang="hr-HR" sz="1050" dirty="0"/>
          </a:p>
          <a:p>
            <a:r>
              <a:rPr lang="hr-HR" sz="1050" i="1" dirty="0"/>
              <a:t>Obilježavanje 20 godina sustava </a:t>
            </a:r>
            <a:r>
              <a:rPr lang="hr-HR" sz="1050" i="1" dirty="0" err="1"/>
              <a:t>AAI@EduHr</a:t>
            </a:r>
            <a:endParaRPr lang="hr-HR" sz="1050" i="1" dirty="0"/>
          </a:p>
          <a:p>
            <a:r>
              <a:rPr lang="hr-HR" sz="1050" i="1" dirty="0"/>
              <a:t>Srce, 3. ožujka 2026. godine</a:t>
            </a:r>
          </a:p>
          <a:p>
            <a:pPr algn="l"/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73308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age 60 | Fast growing Images - Free Download on Freepik">
            <a:extLst>
              <a:ext uri="{FF2B5EF4-FFF2-40B4-BE49-F238E27FC236}">
                <a16:creationId xmlns:a16="http://schemas.microsoft.com/office/drawing/2014/main" id="{5F065BF6-77CF-44E5-95B9-7EAB3C8D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08" y="732033"/>
            <a:ext cx="1956634" cy="32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D59C6-D2A9-432D-810C-75EB961D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862A5-6C85-42DE-97C7-2A37A1C9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52A29-92C7-463B-82C1-40D8F47E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95" y="1022488"/>
            <a:ext cx="7037514" cy="3577897"/>
          </a:xfrm>
        </p:spPr>
        <p:txBody>
          <a:bodyPr>
            <a:normAutofit/>
          </a:bodyPr>
          <a:lstStyle/>
          <a:p>
            <a:r>
              <a:rPr lang="en-GB" sz="1800" b="1" dirty="0"/>
              <a:t>1. </a:t>
            </a:r>
            <a:r>
              <a:rPr lang="en-GB" sz="1800" b="1" dirty="0" err="1"/>
              <a:t>ožujka</a:t>
            </a:r>
            <a:r>
              <a:rPr lang="en-GB" sz="1800" b="1" dirty="0"/>
              <a:t> 20</a:t>
            </a:r>
            <a:r>
              <a:rPr lang="hr-HR" sz="1800" b="1" dirty="0"/>
              <a:t>0</a:t>
            </a:r>
            <a:r>
              <a:rPr lang="en-GB" sz="1800" b="1" dirty="0"/>
              <a:t>6. </a:t>
            </a:r>
            <a:r>
              <a:rPr lang="en-GB" sz="1800" b="1" dirty="0" err="1"/>
              <a:t>AAI@EduHr</a:t>
            </a:r>
            <a:r>
              <a:rPr lang="en-GB" sz="1800" b="1" dirty="0"/>
              <a:t> je </a:t>
            </a:r>
            <a:r>
              <a:rPr lang="en-GB" sz="1800" b="1" dirty="0" err="1"/>
              <a:t>službeno</a:t>
            </a:r>
            <a:r>
              <a:rPr lang="en-GB" sz="1800" b="1" dirty="0"/>
              <a:t> u </a:t>
            </a:r>
            <a:r>
              <a:rPr lang="en-GB" sz="1800" b="1" dirty="0" err="1"/>
              <a:t>produkciji</a:t>
            </a:r>
            <a:endParaRPr lang="en-GB" sz="1800" b="1" dirty="0"/>
          </a:p>
          <a:p>
            <a:r>
              <a:rPr lang="hr-HR" sz="1800" dirty="0"/>
              <a:t>FWS središnji servis</a:t>
            </a:r>
          </a:p>
          <a:p>
            <a:r>
              <a:rPr lang="hr-HR" sz="1800" dirty="0"/>
              <a:t>Formalizirana pravila sustava</a:t>
            </a:r>
          </a:p>
          <a:p>
            <a:r>
              <a:rPr lang="hr-HR" sz="1800" dirty="0"/>
              <a:t>Uspostavljen središnji katalog matičnih ustanova i resursa. </a:t>
            </a:r>
          </a:p>
          <a:p>
            <a:r>
              <a:rPr lang="hr-HR" sz="1800" dirty="0"/>
              <a:t>Uspostavljen sustav nadzora statusa servisa. </a:t>
            </a:r>
          </a:p>
          <a:p>
            <a:r>
              <a:rPr lang="hr-HR" sz="1800" dirty="0"/>
              <a:t>Repozitorij programskih paketa (LDAP, RADIUS, AOSI).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2D4BBF-6695-4A37-8952-070519C5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2006. Here we go</a:t>
            </a:r>
            <a:endParaRPr lang="hr-HR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130A88-EF88-4C83-A642-06034A892846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339DD9F-D6A3-4D64-944B-974013D5CDD5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19ADAE6E-6E2D-4298-A1ED-53F2B1241CF9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Rectangle: Rounded Corners 4">
                <a:extLst>
                  <a:ext uri="{FF2B5EF4-FFF2-40B4-BE49-F238E27FC236}">
                    <a16:creationId xmlns:a16="http://schemas.microsoft.com/office/drawing/2014/main" id="{BB5C5070-A558-4C20-BBCB-4DEEA4BE2860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A0C9A22-7DD7-47D5-94AA-F00C97BC15CA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58102AD-987B-43EE-9E5B-AE2736F759DD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999379F-E585-45FA-878E-BE936439370B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EC61FB67-C44C-4030-B39C-41F5759D6758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Rectangle: Rounded Corners 4">
                <a:extLst>
                  <a:ext uri="{FF2B5EF4-FFF2-40B4-BE49-F238E27FC236}">
                    <a16:creationId xmlns:a16="http://schemas.microsoft.com/office/drawing/2014/main" id="{893BFD34-889A-40F5-9735-D9BA816BFD95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9B8CC9-1A7B-4AF4-8726-48FA889250E9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032D297-9644-4BDA-9E00-2781D145C5B6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2EC10BB-0B6F-4981-82E4-42E607C13991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047D2F26-2596-40D1-B55F-7C2FAB9B0235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Rectangle: Rounded Corners 4">
                <a:extLst>
                  <a:ext uri="{FF2B5EF4-FFF2-40B4-BE49-F238E27FC236}">
                    <a16:creationId xmlns:a16="http://schemas.microsoft.com/office/drawing/2014/main" id="{F6A7E171-CFC8-41D7-BBB5-473CBBA6A742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51073DA-43AC-4E49-A922-8012CFDAFCAB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8D66A1-4DAC-4183-824B-FF845CCFB415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63" name="Rectangle: Rounded Corners 4">
              <a:extLst>
                <a:ext uri="{FF2B5EF4-FFF2-40B4-BE49-F238E27FC236}">
                  <a16:creationId xmlns:a16="http://schemas.microsoft.com/office/drawing/2014/main" id="{B7C76173-00F8-4B61-AC96-E697DBB81E60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736D9D5-CA79-4974-82AE-0FC6B9D5909B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790D329-DBDB-4E05-AF8F-026866A3BEB6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9E384AD-9D68-4281-B2D6-3EC221A369AA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CAE3EEC-D010-4FC7-A075-474972EDCA9B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B5E523B-EAD3-4E8C-83AE-8F72CBB9C464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BB6CFF4C-06A3-4CD8-8DA2-FFF7296F0FE9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: Rounded Corners 4">
                <a:extLst>
                  <a:ext uri="{FF2B5EF4-FFF2-40B4-BE49-F238E27FC236}">
                    <a16:creationId xmlns:a16="http://schemas.microsoft.com/office/drawing/2014/main" id="{DA6DCA1C-4CC1-4335-A048-89EBC731496D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66218D-2CA3-4D12-9C3C-B2E9225D97D8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80C29E7-4D02-4070-A090-307A304B4F41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6A2FA5F-ABF4-4E53-AF61-CE5ACC215CF4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28D4D48-B1F9-4876-80F9-DCFCF057BBD6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A4B875-2B16-43AD-BBBC-5CE4FFE48DF3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8A1A6C2-C876-4601-ACA5-48EEF289FE91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3428FB-E6BA-4456-9BBD-760B4D92E47B}"/>
              </a:ext>
            </a:extLst>
          </p:cNvPr>
          <p:cNvGrpSpPr/>
          <p:nvPr/>
        </p:nvGrpSpPr>
        <p:grpSpPr>
          <a:xfrm>
            <a:off x="1630126" y="3821622"/>
            <a:ext cx="1535615" cy="759878"/>
            <a:chOff x="1645917" y="3353536"/>
            <a:chExt cx="1535615" cy="759878"/>
          </a:xfrm>
          <a:solidFill>
            <a:schemeClr val="accent1"/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C7926C7-B8D7-4F83-A4D5-D574736DEFC8}"/>
                </a:ext>
              </a:extLst>
            </p:cNvPr>
            <p:cNvSpPr/>
            <p:nvPr/>
          </p:nvSpPr>
          <p:spPr>
            <a:xfrm>
              <a:off x="1741532" y="3353536"/>
              <a:ext cx="1440000" cy="75987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1" name="Rectangle: Rounded Corners 4">
              <a:extLst>
                <a:ext uri="{FF2B5EF4-FFF2-40B4-BE49-F238E27FC236}">
                  <a16:creationId xmlns:a16="http://schemas.microsoft.com/office/drawing/2014/main" id="{43CEE754-CB35-47F2-8AE1-43067A019F47}"/>
                </a:ext>
              </a:extLst>
            </p:cNvPr>
            <p:cNvSpPr txBox="1"/>
            <p:nvPr/>
          </p:nvSpPr>
          <p:spPr>
            <a:xfrm>
              <a:off x="1760913" y="3375792"/>
              <a:ext cx="1331999" cy="715367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66C737-D2BC-49AB-8C6C-97DAF23C095D}"/>
                </a:ext>
              </a:extLst>
            </p:cNvPr>
            <p:cNvSpPr txBox="1"/>
            <p:nvPr/>
          </p:nvSpPr>
          <p:spPr>
            <a:xfrm>
              <a:off x="1645917" y="3673747"/>
              <a:ext cx="1525781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Projekt → produkcija</a:t>
              </a:r>
              <a:br>
                <a:rPr lang="hr-HR" sz="1050" dirty="0">
                  <a:solidFill>
                    <a:schemeClr val="bg1"/>
                  </a:solidFill>
                </a:rPr>
              </a:br>
              <a:r>
                <a:rPr lang="hr-HR" sz="1050" dirty="0">
                  <a:solidFill>
                    <a:schemeClr val="bg1"/>
                  </a:solidFill>
                </a:rPr>
                <a:t>→ Europa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F4AFE7-8083-400B-BB7C-F263994D0C47}"/>
                </a:ext>
              </a:extLst>
            </p:cNvPr>
            <p:cNvSpPr txBox="1"/>
            <p:nvPr/>
          </p:nvSpPr>
          <p:spPr>
            <a:xfrm>
              <a:off x="1860247" y="3406197"/>
              <a:ext cx="1171213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2004.-2008.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9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2ABFD-3751-4116-9F60-DA7C72F9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1D7FD-9D5B-472C-9E0E-BE823812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6D3DB-F091-44D6-95AE-0BC37CF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Početna</a:t>
            </a:r>
            <a:r>
              <a:rPr lang="en-GB" dirty="0"/>
              <a:t> </a:t>
            </a:r>
            <a:r>
              <a:rPr lang="en-GB" dirty="0" err="1"/>
              <a:t>arhitektura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AAI@EduHr</a:t>
            </a:r>
            <a:endParaRPr lang="hr-H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AAABAE-FABD-47D8-9EA2-1AB199D57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42962"/>
            <a:ext cx="5810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0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4424830D-18AE-4F9A-BF16-AABA097970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538406"/>
            <a:ext cx="3529193" cy="3323107"/>
          </a:xfrm>
          <a:prstGeom prst="rect">
            <a:avLst/>
          </a:prstGeom>
        </p:spPr>
      </p:pic>
      <p:pic>
        <p:nvPicPr>
          <p:cNvPr id="58" name="Picture 6" descr="eduroam - Wikipedia">
            <a:extLst>
              <a:ext uri="{FF2B5EF4-FFF2-40B4-BE49-F238E27FC236}">
                <a16:creationId xmlns:a16="http://schemas.microsoft.com/office/drawing/2014/main" id="{A8F26BCB-1198-4270-AF18-C148CC03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10" y="1757304"/>
            <a:ext cx="901470" cy="3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D1DD0-FB72-45BA-993B-CED3D2EC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520CF-3E61-4500-989D-93FC312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B20E7E-751E-43B9-82A0-B6BB89E4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2007. - 2008. Europska integracija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C3BE90-AE31-4C49-9FA8-46780167C37C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CE5BE1C-0B46-4E45-B51A-6D36F0197EDD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0035E81-D575-4BC6-82E4-8B6D46A21C8E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Rectangle: Rounded Corners 4">
                <a:extLst>
                  <a:ext uri="{FF2B5EF4-FFF2-40B4-BE49-F238E27FC236}">
                    <a16:creationId xmlns:a16="http://schemas.microsoft.com/office/drawing/2014/main" id="{44426874-CC65-4E77-AD02-318297556A94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00CEC5-313D-4BFE-AC0C-B0C5621465E0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3673CF-26DB-4C3C-9112-3C41CDEAEA79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B6CA4F-B075-4DA9-A050-B59FF855E72E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1EC7042-DF65-4B6C-A48C-DDB93B3AC9F5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Rectangle: Rounded Corners 4">
                <a:extLst>
                  <a:ext uri="{FF2B5EF4-FFF2-40B4-BE49-F238E27FC236}">
                    <a16:creationId xmlns:a16="http://schemas.microsoft.com/office/drawing/2014/main" id="{7890F8F1-637C-4D20-A916-C7DEF43717E1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5F3A24B-0D4F-4AF5-8803-BC4AE6B66BB3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53F9F7-880F-4328-BA11-CE31A7DBBCD9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9EB5CB9-30C0-4A38-B308-22BD47173380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C079A1B-6DF5-497E-955B-52BF644ADB80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Rectangle: Rounded Corners 4">
                <a:extLst>
                  <a:ext uri="{FF2B5EF4-FFF2-40B4-BE49-F238E27FC236}">
                    <a16:creationId xmlns:a16="http://schemas.microsoft.com/office/drawing/2014/main" id="{7B93E026-068E-4876-8D76-800103B7B45D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5D9C83-B7C5-409B-9D2B-CAA79D051C34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787F9D-B918-4772-AEC4-B97151D433F9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501CC998-42EE-4758-8FB4-D31859A519E4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343C0F-7F52-485A-BDFA-115376DDDA93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CC3655F-1485-4F0E-B9FE-54B334C41B4F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2C2CBC-3F3B-4B14-84CE-1A97F740D5D4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079E20-8AAC-41EE-890E-5FE1166A1E3E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50E0771-F3C6-4FE2-BF99-7B065503A35B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89F96A7-C590-4ECB-B803-CF4352053A5F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: Rounded Corners 4">
                <a:extLst>
                  <a:ext uri="{FF2B5EF4-FFF2-40B4-BE49-F238E27FC236}">
                    <a16:creationId xmlns:a16="http://schemas.microsoft.com/office/drawing/2014/main" id="{5C4D5B51-3905-45A8-9156-7C8733B4315A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708468-0D91-42AC-8E66-2BB8415EC703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2F540C-5587-47AA-8A69-A1DFB30665EB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71823FC-03DB-4A33-BF6C-937895560AB6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3B9C15B-9A48-4E8D-A1F0-A3C84B451107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C7CA03-8495-41C4-993A-C5648B676312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70DCFF-A511-4443-B849-E19515E6D0C8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C05A9A0-C7A9-43D6-AD38-32993DF1CC91}"/>
              </a:ext>
            </a:extLst>
          </p:cNvPr>
          <p:cNvGrpSpPr/>
          <p:nvPr/>
        </p:nvGrpSpPr>
        <p:grpSpPr>
          <a:xfrm>
            <a:off x="1624293" y="3813434"/>
            <a:ext cx="1535615" cy="759878"/>
            <a:chOff x="1645917" y="3353536"/>
            <a:chExt cx="1535615" cy="75987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9812FA6-C3F9-470B-99B5-090030363317}"/>
                </a:ext>
              </a:extLst>
            </p:cNvPr>
            <p:cNvSpPr/>
            <p:nvPr/>
          </p:nvSpPr>
          <p:spPr>
            <a:xfrm>
              <a:off x="1741532" y="3353536"/>
              <a:ext cx="1440000" cy="759878"/>
            </a:xfrm>
            <a:prstGeom prst="roundRect">
              <a:avLst>
                <a:gd name="adj" fmla="val 10000"/>
              </a:avLst>
            </a:prstGeom>
            <a:solidFill>
              <a:srgbClr val="D71534">
                <a:alpha val="90000"/>
              </a:srgbClr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Rectangle: Rounded Corners 4">
              <a:extLst>
                <a:ext uri="{FF2B5EF4-FFF2-40B4-BE49-F238E27FC236}">
                  <a16:creationId xmlns:a16="http://schemas.microsoft.com/office/drawing/2014/main" id="{A58E11EE-2E6F-4B63-BCFA-1DC52E99B17D}"/>
                </a:ext>
              </a:extLst>
            </p:cNvPr>
            <p:cNvSpPr txBox="1"/>
            <p:nvPr/>
          </p:nvSpPr>
          <p:spPr>
            <a:xfrm>
              <a:off x="1760913" y="3375792"/>
              <a:ext cx="1331999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AB92A0-38ED-4126-A969-AA60EF823B03}"/>
                </a:ext>
              </a:extLst>
            </p:cNvPr>
            <p:cNvSpPr txBox="1"/>
            <p:nvPr/>
          </p:nvSpPr>
          <p:spPr>
            <a:xfrm>
              <a:off x="1645917" y="3673747"/>
              <a:ext cx="1525781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Projekt → produkcija</a:t>
              </a:r>
              <a:br>
                <a:rPr lang="hr-HR" sz="1050" dirty="0">
                  <a:solidFill>
                    <a:schemeClr val="bg1"/>
                  </a:solidFill>
                </a:rPr>
              </a:br>
              <a:r>
                <a:rPr lang="hr-HR" sz="1050" dirty="0">
                  <a:solidFill>
                    <a:schemeClr val="bg1"/>
                  </a:solidFill>
                </a:rPr>
                <a:t>→ Europa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E36683-1281-4D0E-9FCA-03A775085D75}"/>
                </a:ext>
              </a:extLst>
            </p:cNvPr>
            <p:cNvSpPr txBox="1"/>
            <p:nvPr/>
          </p:nvSpPr>
          <p:spPr>
            <a:xfrm>
              <a:off x="1860247" y="3406197"/>
              <a:ext cx="1171213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2004.-2008.</a:t>
              </a:r>
            </a:p>
          </p:txBody>
        </p:sp>
      </p:grpSp>
      <p:sp>
        <p:nvSpPr>
          <p:cNvPr id="62" name="Content Placeholder 6">
            <a:extLst>
              <a:ext uri="{FF2B5EF4-FFF2-40B4-BE49-F238E27FC236}">
                <a16:creationId xmlns:a16="http://schemas.microsoft.com/office/drawing/2014/main" id="{0E0C44C6-CCB7-4A77-9EC6-88013C92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89" y="811460"/>
            <a:ext cx="7886700" cy="3577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2007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/>
            <a:r>
              <a:rPr lang="en-GB" sz="1800" dirty="0" err="1"/>
              <a:t>realizirana</a:t>
            </a:r>
            <a:r>
              <a:rPr lang="en-GB" sz="1800" dirty="0"/>
              <a:t> </a:t>
            </a:r>
            <a:r>
              <a:rPr lang="en-GB" sz="1800" dirty="0" err="1"/>
              <a:t>veza</a:t>
            </a:r>
            <a:r>
              <a:rPr lang="en-GB" sz="1800" dirty="0"/>
              <a:t> s </a:t>
            </a:r>
            <a:r>
              <a:rPr lang="en-GB" sz="1800" dirty="0" err="1"/>
              <a:t>eduGAIN</a:t>
            </a:r>
            <a:endParaRPr lang="en-GB" sz="1800" dirty="0"/>
          </a:p>
          <a:p>
            <a:pPr lvl="2"/>
            <a:r>
              <a:rPr lang="en-GB" sz="1600" dirty="0"/>
              <a:t>AAI@EduHr je </a:t>
            </a:r>
            <a:r>
              <a:rPr lang="en-GB" sz="1600" dirty="0" err="1"/>
              <a:t>prva</a:t>
            </a:r>
            <a:r>
              <a:rPr lang="en-GB" sz="1600" dirty="0"/>
              <a:t> </a:t>
            </a:r>
            <a:r>
              <a:rPr lang="en-GB" sz="1600" dirty="0" err="1"/>
              <a:t>federacija</a:t>
            </a:r>
            <a:r>
              <a:rPr lang="en-GB" sz="1600" dirty="0"/>
              <a:t> </a:t>
            </a:r>
            <a:r>
              <a:rPr lang="en-GB" sz="1600" dirty="0" err="1"/>
              <a:t>koja</a:t>
            </a:r>
            <a:r>
              <a:rPr lang="en-GB" sz="1600" dirty="0"/>
              <a:t> je </a:t>
            </a:r>
            <a:r>
              <a:rPr lang="en-GB" sz="1600" dirty="0" err="1"/>
              <a:t>isprobala</a:t>
            </a:r>
            <a:r>
              <a:rPr lang="en-GB" sz="1600" dirty="0"/>
              <a:t> </a:t>
            </a:r>
            <a:r>
              <a:rPr lang="en-GB" sz="1600" dirty="0" err="1"/>
              <a:t>vezu</a:t>
            </a:r>
            <a:r>
              <a:rPr lang="en-GB" sz="1600" dirty="0"/>
              <a:t> </a:t>
            </a:r>
            <a:r>
              <a:rPr lang="en-GB" sz="1600" dirty="0" err="1"/>
              <a:t>prema</a:t>
            </a:r>
            <a:r>
              <a:rPr lang="en-GB" sz="1600" dirty="0"/>
              <a:t> </a:t>
            </a:r>
            <a:r>
              <a:rPr lang="en-GB" sz="1600" dirty="0" err="1"/>
              <a:t>eduGAIN</a:t>
            </a:r>
            <a:endParaRPr lang="en-GB" sz="1600" dirty="0"/>
          </a:p>
          <a:p>
            <a:pPr lvl="1"/>
            <a:r>
              <a:rPr lang="en-GB" sz="1800" dirty="0" err="1"/>
              <a:t>Uveden</a:t>
            </a:r>
            <a:r>
              <a:rPr lang="en-GB" sz="1800" dirty="0"/>
              <a:t> </a:t>
            </a:r>
            <a:r>
              <a:rPr lang="en-GB" sz="1800" dirty="0" err="1"/>
              <a:t>Registar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2008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/>
            <a:r>
              <a:rPr lang="en-GB" sz="1800" dirty="0" err="1"/>
              <a:t>Uspostava</a:t>
            </a:r>
            <a:r>
              <a:rPr lang="en-GB" sz="1800" dirty="0"/>
              <a:t> SSO </a:t>
            </a:r>
            <a:r>
              <a:rPr lang="en-GB" sz="1800" dirty="0" err="1"/>
              <a:t>servisa</a:t>
            </a:r>
            <a:r>
              <a:rPr lang="en-GB" sz="1800" dirty="0"/>
              <a:t> AAI@EduHr </a:t>
            </a:r>
          </a:p>
          <a:p>
            <a:pPr lvl="2"/>
            <a:r>
              <a:rPr lang="en-GB" sz="1600" dirty="0" err="1"/>
              <a:t>temeljenog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SimpleSAMLphp</a:t>
            </a:r>
            <a:r>
              <a:rPr lang="en-GB" sz="1600" dirty="0"/>
              <a:t> </a:t>
            </a:r>
            <a:r>
              <a:rPr lang="en-GB" sz="1600" dirty="0" err="1"/>
              <a:t>uz</a:t>
            </a:r>
            <a:r>
              <a:rPr lang="en-GB" sz="1600" dirty="0"/>
              <a:t> </a:t>
            </a:r>
            <a:r>
              <a:rPr lang="en-GB" sz="1600" dirty="0" err="1"/>
              <a:t>podršku</a:t>
            </a:r>
            <a:r>
              <a:rPr lang="en-GB" sz="1600" dirty="0"/>
              <a:t> za SAML i CAS </a:t>
            </a:r>
            <a:r>
              <a:rPr lang="en-GB" sz="1600" dirty="0" err="1"/>
              <a:t>protokol</a:t>
            </a:r>
            <a:endParaRPr lang="en-GB" sz="1600" dirty="0"/>
          </a:p>
          <a:p>
            <a:pPr lvl="1"/>
            <a:r>
              <a:rPr lang="en-GB" sz="1800" dirty="0" err="1"/>
              <a:t>produkcijska</a:t>
            </a:r>
            <a:r>
              <a:rPr lang="en-GB" sz="1800" dirty="0"/>
              <a:t> </a:t>
            </a:r>
            <a:r>
              <a:rPr lang="en-GB" sz="1800" dirty="0" err="1"/>
              <a:t>veza</a:t>
            </a:r>
            <a:r>
              <a:rPr lang="en-GB" sz="1800" dirty="0"/>
              <a:t> s </a:t>
            </a:r>
            <a:r>
              <a:rPr lang="en-GB" sz="1800" dirty="0" err="1"/>
              <a:t>eduGAIN</a:t>
            </a:r>
            <a:endParaRPr lang="en-GB" sz="1800" dirty="0"/>
          </a:p>
          <a:p>
            <a:pPr lvl="1"/>
            <a:r>
              <a:rPr lang="en-GB" sz="1800" dirty="0"/>
              <a:t>Srce </a:t>
            </a:r>
            <a:r>
              <a:rPr lang="en-GB" sz="1800" dirty="0" err="1"/>
              <a:t>vodi</a:t>
            </a:r>
            <a:r>
              <a:rPr lang="en-GB" sz="1800" dirty="0"/>
              <a:t> </a:t>
            </a:r>
            <a:r>
              <a:rPr lang="en-GB" sz="1800" dirty="0" err="1"/>
              <a:t>europski</a:t>
            </a:r>
            <a:r>
              <a:rPr lang="en-GB" sz="1800" dirty="0"/>
              <a:t> </a:t>
            </a:r>
            <a:r>
              <a:rPr lang="en-GB" sz="1800" dirty="0" err="1"/>
              <a:t>eduroam</a:t>
            </a:r>
            <a:r>
              <a:rPr lang="en-GB" sz="1800" dirty="0"/>
              <a:t> </a:t>
            </a:r>
            <a:r>
              <a:rPr lang="en-GB" sz="1800" dirty="0" err="1"/>
              <a:t>servis</a:t>
            </a:r>
            <a:endParaRPr lang="en-GB" sz="1800" dirty="0"/>
          </a:p>
        </p:txBody>
      </p:sp>
      <p:pic>
        <p:nvPicPr>
          <p:cNvPr id="4102" name="Picture 6" descr="eduGAIN | WAYF - Where Are You From">
            <a:extLst>
              <a:ext uri="{FF2B5EF4-FFF2-40B4-BE49-F238E27FC236}">
                <a16:creationId xmlns:a16="http://schemas.microsoft.com/office/drawing/2014/main" id="{DC7E36F2-77F9-48B1-8FAF-99DDB5B3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16" y="1804890"/>
            <a:ext cx="876241" cy="3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53000-2B78-420D-AA18-D78EC3BC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294A9-26C4-4020-BF14-40B46BA3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E2C94-6122-4B53-A4B7-BE681717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6" y="912048"/>
            <a:ext cx="5063836" cy="3577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2010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/>
            <a:r>
              <a:rPr lang="en-GB" sz="1800" dirty="0" err="1"/>
              <a:t>Migracija</a:t>
            </a:r>
            <a:r>
              <a:rPr lang="en-GB" sz="1800" dirty="0"/>
              <a:t> </a:t>
            </a:r>
            <a:r>
              <a:rPr lang="en-GB" sz="1800" dirty="0" err="1"/>
              <a:t>središnjih</a:t>
            </a:r>
            <a:r>
              <a:rPr lang="en-GB" sz="1800" dirty="0"/>
              <a:t> </a:t>
            </a:r>
            <a:r>
              <a:rPr lang="en-GB" sz="1800" dirty="0" err="1"/>
              <a:t>servisa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Sun Solaris </a:t>
            </a:r>
            <a:r>
              <a:rPr lang="en-GB" sz="1800" dirty="0" err="1"/>
              <a:t>platforme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RedHat Cluster</a:t>
            </a:r>
          </a:p>
          <a:p>
            <a:pPr lvl="2"/>
            <a:r>
              <a:rPr lang="en-GB" sz="1600" dirty="0" err="1"/>
              <a:t>Stabilnost</a:t>
            </a:r>
            <a:r>
              <a:rPr lang="en-GB" sz="1600" dirty="0"/>
              <a:t>, </a:t>
            </a:r>
            <a:r>
              <a:rPr lang="en-GB" sz="1600" dirty="0" err="1"/>
              <a:t>pouzdanost</a:t>
            </a:r>
            <a:r>
              <a:rPr lang="en-GB" sz="1600" dirty="0"/>
              <a:t>, </a:t>
            </a:r>
            <a:r>
              <a:rPr lang="en-GB" sz="1600" dirty="0" err="1"/>
              <a:t>automatsko</a:t>
            </a:r>
            <a:r>
              <a:rPr lang="en-GB" sz="1600" dirty="0"/>
              <a:t> </a:t>
            </a:r>
            <a:r>
              <a:rPr lang="en-GB" sz="1600" dirty="0" err="1"/>
              <a:t>seljenje</a:t>
            </a:r>
            <a:r>
              <a:rPr lang="en-GB" sz="1600" dirty="0"/>
              <a:t> </a:t>
            </a:r>
            <a:r>
              <a:rPr lang="en-GB" sz="1600" dirty="0" err="1"/>
              <a:t>servisa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dostupni</a:t>
            </a:r>
            <a:r>
              <a:rPr lang="en-GB" sz="1600" dirty="0"/>
              <a:t> </a:t>
            </a:r>
            <a:r>
              <a:rPr lang="en-GB" sz="1600" dirty="0" err="1"/>
              <a:t>poslužitelj</a:t>
            </a:r>
            <a:r>
              <a:rPr lang="en-GB" sz="1600" dirty="0"/>
              <a:t> </a:t>
            </a:r>
            <a:r>
              <a:rPr lang="en-GB" sz="1600" dirty="0" err="1"/>
              <a:t>unutar</a:t>
            </a:r>
            <a:r>
              <a:rPr lang="en-GB" sz="1600" dirty="0"/>
              <a:t> </a:t>
            </a:r>
            <a:r>
              <a:rPr lang="en-GB" sz="1600" dirty="0" err="1"/>
              <a:t>clustera</a:t>
            </a:r>
            <a:endParaRPr lang="en-GB" sz="1600" dirty="0"/>
          </a:p>
          <a:p>
            <a:pPr marL="0" indent="0">
              <a:buNone/>
              <a:defRPr sz="2200"/>
            </a:pPr>
            <a:r>
              <a:rPr lang="en-GB" sz="1800" b="1" dirty="0">
                <a:solidFill>
                  <a:srgbClr val="C00000"/>
                </a:solidFill>
              </a:rPr>
              <a:t>2011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defRPr sz="2200"/>
            </a:pPr>
            <a:r>
              <a:rPr lang="hr-HR" sz="1800" dirty="0"/>
              <a:t>Formalno</a:t>
            </a:r>
            <a:r>
              <a:rPr lang="en-GB" sz="1800" dirty="0"/>
              <a:t> </a:t>
            </a:r>
            <a:r>
              <a:rPr lang="hr-HR" sz="1800" dirty="0"/>
              <a:t>članstvo</a:t>
            </a:r>
            <a:r>
              <a:rPr lang="en-GB" sz="1800" dirty="0"/>
              <a:t> u</a:t>
            </a:r>
            <a:r>
              <a:rPr lang="hr-HR" sz="1800" dirty="0"/>
              <a:t> </a:t>
            </a:r>
            <a:r>
              <a:rPr lang="hr-HR" sz="1800" dirty="0" err="1"/>
              <a:t>eduGAIN</a:t>
            </a:r>
            <a:r>
              <a:rPr lang="hr-HR" sz="1800" dirty="0"/>
              <a:t> </a:t>
            </a:r>
            <a:endParaRPr lang="en-GB" sz="1800" dirty="0"/>
          </a:p>
          <a:p>
            <a:pPr lvl="1">
              <a:defRPr sz="2200"/>
            </a:pPr>
            <a:r>
              <a:rPr lang="en-GB" sz="1800" dirty="0" err="1"/>
              <a:t>Uspostava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</a:t>
            </a:r>
            <a:r>
              <a:rPr lang="en-GB" sz="1800" dirty="0" err="1"/>
              <a:t>virtualnih</a:t>
            </a:r>
            <a:r>
              <a:rPr lang="en-GB" sz="1800" dirty="0"/>
              <a:t> </a:t>
            </a:r>
            <a:r>
              <a:rPr lang="en-GB" sz="1800" dirty="0" err="1"/>
              <a:t>organizacija</a:t>
            </a:r>
            <a:endParaRPr lang="en-GB" sz="1800" dirty="0"/>
          </a:p>
          <a:p>
            <a:pPr lvl="1">
              <a:defRPr sz="2200"/>
            </a:pPr>
            <a:r>
              <a:rPr lang="en-GB" sz="1800" dirty="0" err="1"/>
              <a:t>Uvedeno</a:t>
            </a:r>
            <a:r>
              <a:rPr lang="en-GB" sz="1800" dirty="0"/>
              <a:t> certificiranje </a:t>
            </a:r>
            <a:r>
              <a:rPr lang="en-GB" sz="1800" dirty="0" err="1"/>
              <a:t>matičnih</a:t>
            </a:r>
            <a:r>
              <a:rPr lang="en-GB" sz="1800" dirty="0"/>
              <a:t> </a:t>
            </a:r>
            <a:r>
              <a:rPr lang="en-GB" sz="1800" dirty="0" err="1"/>
              <a:t>ustanova</a:t>
            </a:r>
            <a:endParaRPr lang="en-GB" sz="1800" dirty="0"/>
          </a:p>
          <a:p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EEDA93-71EC-4483-8ECE-BC5A4CD4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2009. - 2013. Stabilizacija infrastrukture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4DE7B7-E536-4B55-9EE4-D411C43888EB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36D450-DE76-4BD8-BFA0-61823DD252EB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A3E647C-A9F2-4898-B2C0-1C4A50EDA3AB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06F46897-9624-495D-AEE2-6109CDF43E6D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72B621-CBCF-40FB-B96C-6938346186C2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D7C833E-5BE2-4A3A-B530-06E3DE594DF8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C5B406A-B67A-45E5-A601-8F9C0E14F52F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0E6DED6-3765-4848-8911-342B5F34F7C7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C6F5CEEF-6212-4752-BFA6-9695E9430BDE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5C9F1F-08AF-4203-BFD9-D1682F2A7C8A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69059A-2465-47FE-AA24-2EB37C8DAF51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516AB2-098D-4F86-8112-5774D8A0DB08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8C5D5ED-CD49-4B08-BE67-47C497DDB3D1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6055258E-4FBA-48C6-B20B-ACF4C0D7950E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C5630D-AAF3-413E-AA0C-ACE6FEBDBC0F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49EE78-6E18-4F44-9AAD-90BE815C0C9B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9F229832-7E3C-4530-866E-F95DCBC05EA2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690CD7-8374-4339-83BA-2D591E0C1397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565ECF0-EDED-4742-AED1-DB45F4616C93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17C70A-2F3C-45BF-B9BC-7882645E330B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C041A4-FCDD-4514-AB53-8CEBC5A8179D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ADA65F-4CA8-4983-A76A-C5349AE138DB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3883536-0ED4-413B-AA14-CC37771CA87B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8F8BC3E7-B48D-4D07-A776-279892EACDE3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CE1914-FE44-4798-93D8-13FF69BE321B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090051-A014-4E77-8384-BFE9641039FE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8D0DE3-A984-4E98-8147-F9CC3BEE451B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2FE48AB-7460-4F32-829B-EC6E42FFBA84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EDAAAE-C653-4766-A08D-40F10157A688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2D9F7E-B174-4CF1-AF6C-4630F43AC4F4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89A31A-BCF4-4ACC-BB7E-80F16DB555B2}"/>
              </a:ext>
            </a:extLst>
          </p:cNvPr>
          <p:cNvGrpSpPr/>
          <p:nvPr/>
        </p:nvGrpSpPr>
        <p:grpSpPr>
          <a:xfrm>
            <a:off x="3069476" y="3820468"/>
            <a:ext cx="1514636" cy="759878"/>
            <a:chOff x="3109753" y="3356695"/>
            <a:chExt cx="1514636" cy="759878"/>
          </a:xfrm>
          <a:solidFill>
            <a:srgbClr val="D71635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C18D203-A2AE-4641-8B7A-855F243BB455}"/>
                </a:ext>
              </a:extLst>
            </p:cNvPr>
            <p:cNvSpPr/>
            <p:nvPr/>
          </p:nvSpPr>
          <p:spPr>
            <a:xfrm>
              <a:off x="3248097" y="3356695"/>
              <a:ext cx="1332000" cy="75987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Rectangle: Rounded Corners 4">
              <a:extLst>
                <a:ext uri="{FF2B5EF4-FFF2-40B4-BE49-F238E27FC236}">
                  <a16:creationId xmlns:a16="http://schemas.microsoft.com/office/drawing/2014/main" id="{58FF91CB-EBF1-40E7-9CF1-85CEEE366CAB}"/>
                </a:ext>
              </a:extLst>
            </p:cNvPr>
            <p:cNvSpPr txBox="1"/>
            <p:nvPr/>
          </p:nvSpPr>
          <p:spPr>
            <a:xfrm>
              <a:off x="3234726" y="3375792"/>
              <a:ext cx="1332000" cy="71536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CB84DAD-A04E-403F-A07C-2ABD043943CC}"/>
                </a:ext>
              </a:extLst>
            </p:cNvPr>
            <p:cNvSpPr txBox="1"/>
            <p:nvPr/>
          </p:nvSpPr>
          <p:spPr>
            <a:xfrm>
              <a:off x="3109753" y="367192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Konsolidacija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56B485-E0D9-444C-9FE1-8761F5E5490C}"/>
                </a:ext>
              </a:extLst>
            </p:cNvPr>
            <p:cNvSpPr txBox="1"/>
            <p:nvPr/>
          </p:nvSpPr>
          <p:spPr>
            <a:xfrm>
              <a:off x="3312938" y="3404378"/>
              <a:ext cx="1171212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2009.-2013.</a:t>
              </a:r>
            </a:p>
          </p:txBody>
        </p:sp>
      </p:grpSp>
      <p:pic>
        <p:nvPicPr>
          <p:cNvPr id="6148" name="Picture 4" descr="eduGAIN and the Open edX platform">
            <a:extLst>
              <a:ext uri="{FF2B5EF4-FFF2-40B4-BE49-F238E27FC236}">
                <a16:creationId xmlns:a16="http://schemas.microsoft.com/office/drawing/2014/main" id="{C42BCA52-9F30-4B88-9E44-AF95AA9E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27" y="1210366"/>
            <a:ext cx="4230419" cy="28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9951E03-D03C-48A0-A7F1-730BF2D17B8C}"/>
              </a:ext>
            </a:extLst>
          </p:cNvPr>
          <p:cNvSpPr/>
          <p:nvPr/>
        </p:nvSpPr>
        <p:spPr>
          <a:xfrm>
            <a:off x="5535637" y="2511083"/>
            <a:ext cx="573568" cy="189914"/>
          </a:xfrm>
          <a:prstGeom prst="rect">
            <a:avLst/>
          </a:prstGeom>
          <a:solidFill>
            <a:srgbClr val="C3C3C3"/>
          </a:solidFill>
          <a:ln>
            <a:solidFill>
              <a:srgbClr val="C3C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164DF-41D8-4A35-8A5B-10769F36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9317F-D8EB-468A-973E-3FB7B172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DAD14A-4460-4C20-9474-AF0D39703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48" y="892969"/>
            <a:ext cx="5229103" cy="360869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1A473B-EDAB-42B5-8EBD-6E8750D3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Nova </a:t>
            </a:r>
            <a:r>
              <a:rPr lang="en-GB" dirty="0" err="1"/>
              <a:t>arhitektura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AAI@EduHr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533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Za davatelje usluga | AAI@EduHr">
            <a:extLst>
              <a:ext uri="{FF2B5EF4-FFF2-40B4-BE49-F238E27FC236}">
                <a16:creationId xmlns:a16="http://schemas.microsoft.com/office/drawing/2014/main" id="{9B196F19-BAFA-469A-B9E1-25722CFF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23" y="1187543"/>
            <a:ext cx="3330204" cy="22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81562-7785-4061-931A-1761CA8F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5420B-F275-44CA-BEB1-92CB0A3E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8F2FD-F5C9-4C2F-AF25-63CDC099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66" y="1075461"/>
            <a:ext cx="5966649" cy="2836800"/>
          </a:xfrm>
        </p:spPr>
        <p:txBody>
          <a:bodyPr/>
          <a:lstStyle/>
          <a:p>
            <a:pPr marL="0" indent="0">
              <a:buNone/>
              <a:defRPr sz="2200"/>
            </a:pPr>
            <a:r>
              <a:rPr lang="en-GB" sz="1800" b="1" dirty="0">
                <a:solidFill>
                  <a:srgbClr val="C00000"/>
                </a:solidFill>
              </a:rPr>
              <a:t>2012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</a:p>
          <a:p>
            <a:pPr lvl="1">
              <a:defRPr sz="2200"/>
            </a:pPr>
            <a:r>
              <a:rPr lang="en-GB" sz="1800" dirty="0" err="1">
                <a:solidFill>
                  <a:srgbClr val="000000"/>
                </a:solidFill>
              </a:rPr>
              <a:t>Kroz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sudjelovanje</a:t>
            </a:r>
            <a:r>
              <a:rPr lang="en-GB" sz="1800" dirty="0">
                <a:solidFill>
                  <a:srgbClr val="000000"/>
                </a:solidFill>
              </a:rPr>
              <a:t> u </a:t>
            </a:r>
            <a:r>
              <a:rPr lang="hr-HR" sz="1800" dirty="0">
                <a:solidFill>
                  <a:srgbClr val="000000"/>
                </a:solidFill>
              </a:rPr>
              <a:t>pilot projektu </a:t>
            </a:r>
            <a:r>
              <a:rPr lang="en-GB" sz="1800" dirty="0" err="1">
                <a:solidFill>
                  <a:srgbClr val="000000"/>
                </a:solidFill>
              </a:rPr>
              <a:t>uspostave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hr-HR" sz="1800" dirty="0">
                <a:solidFill>
                  <a:srgbClr val="000000"/>
                </a:solidFill>
              </a:rPr>
              <a:t>Nacionalnog sustava za identifikaciju i </a:t>
            </a:r>
            <a:r>
              <a:rPr lang="hr-HR" sz="1800" dirty="0" err="1">
                <a:solidFill>
                  <a:srgbClr val="000000"/>
                </a:solidFill>
              </a:rPr>
              <a:t>autentikaciju</a:t>
            </a:r>
            <a:r>
              <a:rPr lang="hr-HR" sz="1800" dirty="0">
                <a:solidFill>
                  <a:srgbClr val="000000"/>
                </a:solidFill>
              </a:rPr>
              <a:t> (NIAS)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hr-HR" sz="1800" dirty="0" err="1">
                <a:solidFill>
                  <a:srgbClr val="000000"/>
                </a:solidFill>
              </a:rPr>
              <a:t>Ministarstv</a:t>
            </a:r>
            <a:r>
              <a:rPr lang="en-GB" sz="1800" dirty="0">
                <a:solidFill>
                  <a:srgbClr val="000000"/>
                </a:solidFill>
              </a:rPr>
              <a:t>a</a:t>
            </a:r>
            <a:r>
              <a:rPr lang="hr-HR" sz="1800" dirty="0">
                <a:solidFill>
                  <a:srgbClr val="000000"/>
                </a:solidFill>
              </a:rPr>
              <a:t> uprave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sustav</a:t>
            </a:r>
            <a:r>
              <a:rPr lang="hr-HR" sz="1800" dirty="0">
                <a:solidFill>
                  <a:srgbClr val="000000"/>
                </a:solidFill>
              </a:rPr>
              <a:t> </a:t>
            </a:r>
            <a:r>
              <a:rPr lang="hr-HR" sz="1800" dirty="0" err="1">
                <a:solidFill>
                  <a:srgbClr val="000000"/>
                </a:solidFill>
              </a:rPr>
              <a:t>AAI@EduHr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povezan</a:t>
            </a:r>
            <a:r>
              <a:rPr lang="en-GB" sz="1800" dirty="0">
                <a:solidFill>
                  <a:srgbClr val="000000"/>
                </a:solidFill>
              </a:rPr>
              <a:t> je s</a:t>
            </a:r>
            <a:r>
              <a:rPr lang="hr-HR" sz="1800" dirty="0">
                <a:solidFill>
                  <a:srgbClr val="000000"/>
                </a:solidFill>
              </a:rPr>
              <a:t> pilot-sustav</a:t>
            </a:r>
            <a:r>
              <a:rPr lang="en-GB" sz="1800" dirty="0">
                <a:solidFill>
                  <a:srgbClr val="000000"/>
                </a:solidFill>
              </a:rPr>
              <a:t>om</a:t>
            </a:r>
            <a:r>
              <a:rPr lang="hr-HR" sz="1800" dirty="0">
                <a:solidFill>
                  <a:srgbClr val="000000"/>
                </a:solidFill>
              </a:rPr>
              <a:t> NIAS</a:t>
            </a:r>
            <a:endParaRPr lang="en-GB" sz="1800" dirty="0">
              <a:solidFill>
                <a:srgbClr val="000000"/>
              </a:solidFill>
            </a:endParaRPr>
          </a:p>
          <a:p>
            <a:pPr lvl="1">
              <a:defRPr sz="2200"/>
            </a:pPr>
            <a:r>
              <a:rPr lang="hr-HR" sz="1800" dirty="0"/>
              <a:t>Početak testiranja OAuth i OIDC tehnologija</a:t>
            </a:r>
            <a:endParaRPr lang="en-GB" sz="1800" dirty="0"/>
          </a:p>
          <a:p>
            <a:pPr marL="0" indent="0">
              <a:buNone/>
              <a:defRPr sz="2200"/>
            </a:pPr>
            <a:r>
              <a:rPr lang="en-GB" sz="1800" b="1" dirty="0">
                <a:solidFill>
                  <a:srgbClr val="C00000"/>
                </a:solidFill>
              </a:rPr>
              <a:t>2013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defRPr sz="2200"/>
            </a:pPr>
            <a:r>
              <a:rPr lang="en-GB" sz="1800" dirty="0" err="1"/>
              <a:t>uspostava</a:t>
            </a:r>
            <a:r>
              <a:rPr lang="en-GB" sz="1800" dirty="0"/>
              <a:t> </a:t>
            </a:r>
            <a:r>
              <a:rPr lang="hr-HR" sz="1800" dirty="0"/>
              <a:t>AAI@EduHr Lab </a:t>
            </a:r>
            <a:r>
              <a:rPr lang="en-GB" sz="1800" dirty="0" err="1"/>
              <a:t>okruženja</a:t>
            </a:r>
            <a:endParaRPr lang="en-GB" sz="1800" dirty="0"/>
          </a:p>
          <a:p>
            <a:pPr lvl="1">
              <a:defRPr sz="2200"/>
            </a:pPr>
            <a:endParaRPr lang="hr-HR" dirty="0"/>
          </a:p>
          <a:p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B9F648-DC40-44DD-8DE9-2DB5EF39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2009. - 2013. Stabilizacija infrastrukture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D259CB-781C-4ED9-9AB4-EAE116A4ADD6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7349ED2-AEBB-4F1C-89AD-047F83F6C1F0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9B8FD222-5527-47A2-B270-CA1C58C73C6D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Rectangle: Rounded Corners 4">
                <a:extLst>
                  <a:ext uri="{FF2B5EF4-FFF2-40B4-BE49-F238E27FC236}">
                    <a16:creationId xmlns:a16="http://schemas.microsoft.com/office/drawing/2014/main" id="{A9D6DD5B-9019-4EE5-8A7F-F0784982A600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A91944-D0EA-4DD3-97E5-2DBA9EDFB4DF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275BDFD-D0C5-42A0-965A-D49DF0A3DF16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FB480F8-BF7B-4002-B4E1-F97842ABB261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AF2404C1-CC9C-4929-843A-58AEF67980DA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Rectangle: Rounded Corners 4">
                <a:extLst>
                  <a:ext uri="{FF2B5EF4-FFF2-40B4-BE49-F238E27FC236}">
                    <a16:creationId xmlns:a16="http://schemas.microsoft.com/office/drawing/2014/main" id="{6DD962C5-5F4C-43A2-9681-934F9630F52E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449AB7-4D94-4D89-B730-A3DC22E1F386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4B5B90-60A0-41C9-9245-1DF9A1302A9C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0B8F3CC-2011-41F5-825F-A2426D1E6B4B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B73BD1C8-2A70-46A4-AB06-9C582CB10A9D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Rectangle: Rounded Corners 4">
                <a:extLst>
                  <a:ext uri="{FF2B5EF4-FFF2-40B4-BE49-F238E27FC236}">
                    <a16:creationId xmlns:a16="http://schemas.microsoft.com/office/drawing/2014/main" id="{54F8E79C-1226-41FA-9C97-6159DE9FB286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726D799-60DD-4C0D-954B-E9100442BAB0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2881FF2-75D4-4434-A805-4893BEEB5B97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55" name="Rectangle: Rounded Corners 4">
              <a:extLst>
                <a:ext uri="{FF2B5EF4-FFF2-40B4-BE49-F238E27FC236}">
                  <a16:creationId xmlns:a16="http://schemas.microsoft.com/office/drawing/2014/main" id="{AFA3EDA6-4A05-4B88-8530-71D887FB380B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0289D9B-3089-4C4F-88AF-10244E9EDCF4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F5E22853-5C9D-4BC8-BF7F-41CE5B14A45C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22C9E9F-4939-4071-B541-61B1FF9556B6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C467766-3210-4682-8CCC-B52EF5017BCE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C11D66-5DDA-434B-BD6A-B51B7C3BB82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414C82B-2C4C-450A-BDB6-2DF7252CCD23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Rectangle: Rounded Corners 4">
                <a:extLst>
                  <a:ext uri="{FF2B5EF4-FFF2-40B4-BE49-F238E27FC236}">
                    <a16:creationId xmlns:a16="http://schemas.microsoft.com/office/drawing/2014/main" id="{BB22E311-9CA7-4479-B3D8-4313A38C699D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B140868-B833-4E72-9678-78F78E961CBA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4201C5D-D3EE-44D8-8EF7-1A11D2EB04FC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9FEE54-0AD0-4B50-8150-8B76DAC832E0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56A0860-1F5E-406E-9B8A-999FDF852323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3EDEDF-6B38-4FDD-9750-F09FDB848EDE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5B06F8B-FBFC-46DC-A567-20D2A33D8DE1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9CC3A62-FCE1-4601-B266-A1681E4E71D4}"/>
              </a:ext>
            </a:extLst>
          </p:cNvPr>
          <p:cNvGrpSpPr/>
          <p:nvPr/>
        </p:nvGrpSpPr>
        <p:grpSpPr>
          <a:xfrm>
            <a:off x="3069476" y="3820468"/>
            <a:ext cx="1514636" cy="759878"/>
            <a:chOff x="3109753" y="3356695"/>
            <a:chExt cx="1514636" cy="759878"/>
          </a:xfrm>
          <a:solidFill>
            <a:srgbClr val="D71635"/>
          </a:solidFill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5C81C9A-E81A-428F-AFE6-C294CF4173F6}"/>
                </a:ext>
              </a:extLst>
            </p:cNvPr>
            <p:cNvSpPr/>
            <p:nvPr/>
          </p:nvSpPr>
          <p:spPr>
            <a:xfrm>
              <a:off x="3248097" y="3356695"/>
              <a:ext cx="1332000" cy="759878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3" name="Rectangle: Rounded Corners 4">
              <a:extLst>
                <a:ext uri="{FF2B5EF4-FFF2-40B4-BE49-F238E27FC236}">
                  <a16:creationId xmlns:a16="http://schemas.microsoft.com/office/drawing/2014/main" id="{527917F9-7F81-4E39-AE73-C38759B4BF87}"/>
                </a:ext>
              </a:extLst>
            </p:cNvPr>
            <p:cNvSpPr txBox="1"/>
            <p:nvPr/>
          </p:nvSpPr>
          <p:spPr>
            <a:xfrm>
              <a:off x="3234726" y="3375792"/>
              <a:ext cx="1332000" cy="715367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07D93C4-BC30-4A8F-B168-0EDD877357D5}"/>
                </a:ext>
              </a:extLst>
            </p:cNvPr>
            <p:cNvSpPr txBox="1"/>
            <p:nvPr/>
          </p:nvSpPr>
          <p:spPr>
            <a:xfrm>
              <a:off x="3109753" y="367192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Konsolidacija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FF9BA42-A41E-4345-ACD5-3C90717B4C3E}"/>
                </a:ext>
              </a:extLst>
            </p:cNvPr>
            <p:cNvSpPr txBox="1"/>
            <p:nvPr/>
          </p:nvSpPr>
          <p:spPr>
            <a:xfrm>
              <a:off x="3312938" y="3404378"/>
              <a:ext cx="1171212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2009.-2013.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1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1C1B12A-A68A-425D-9541-D094158F199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46" r="90000">
                        <a14:foregroundMark x1="64459" y1="11486" x2="40946" y2="12973"/>
                        <a14:foregroundMark x1="40946" y1="12973" x2="22703" y2="22027"/>
                        <a14:foregroundMark x1="22703" y1="22027" x2="14189" y2="29595"/>
                        <a14:foregroundMark x1="14189" y1="29595" x2="5946" y2="52703"/>
                        <a14:foregroundMark x1="5946" y1="52703" x2="19595" y2="71892"/>
                        <a14:foregroundMark x1="19595" y1="71892" x2="31486" y2="83378"/>
                        <a14:foregroundMark x1="31486" y1="83378" x2="48649" y2="89324"/>
                        <a14:foregroundMark x1="48649" y1="89324" x2="72162" y2="84730"/>
                        <a14:foregroundMark x1="72162" y1="84730" x2="88514" y2="74865"/>
                        <a14:foregroundMark x1="88514" y1="74865" x2="84865" y2="21486"/>
                        <a14:foregroundMark x1="84865" y1="21486" x2="72703" y2="11622"/>
                        <a14:foregroundMark x1="72703" y1="11622" x2="64054" y2="11486"/>
                        <a14:foregroundMark x1="80541" y1="45000" x2="75270" y2="48243"/>
                        <a14:foregroundMark x1="59865" y1="42838" x2="47973" y2="42973"/>
                        <a14:foregroundMark x1="47973" y1="42973" x2="41216" y2="57568"/>
                        <a14:foregroundMark x1="41216" y1="57568" x2="59730" y2="54865"/>
                        <a14:foregroundMark x1="59730" y1="54865" x2="55405" y2="43108"/>
                        <a14:foregroundMark x1="55405" y1="43108" x2="41892" y2="45946"/>
                        <a14:foregroundMark x1="62297" y1="27838" x2="57568" y2="30405"/>
                        <a14:foregroundMark x1="17432" y1="55405" x2="16486" y2="55811"/>
                        <a14:foregroundMark x1="46486" y1="73919" x2="43919" y2="74189"/>
                        <a14:foregroundMark x1="43919" y1="74189" x2="44054" y2="74595"/>
                        <a14:foregroundMark x1="43243" y1="72973" x2="40811" y2="76486"/>
                        <a14:foregroundMark x1="70541" y1="71351" x2="61757" y2="80270"/>
                        <a14:foregroundMark x1="61757" y1="80270" x2="74324" y2="82838"/>
                        <a14:foregroundMark x1="74324" y1="82838" x2="69595" y2="72297"/>
                        <a14:foregroundMark x1="69595" y1="72297" x2="67027" y2="72297"/>
                        <a14:foregroundMark x1="53784" y1="74189" x2="51892" y2="74730"/>
                        <a14:foregroundMark x1="53514" y1="76757" x2="53514" y2="76757"/>
                        <a14:foregroundMark x1="46622" y1="76351" x2="46622" y2="76351"/>
                        <a14:foregroundMark x1="47162" y1="78514" x2="47162" y2="78514"/>
                        <a14:foregroundMark x1="45541" y1="83108" x2="45541" y2="83108"/>
                        <a14:foregroundMark x1="42568" y1="82973" x2="42568" y2="82973"/>
                        <a14:foregroundMark x1="42568" y1="23378" x2="42568" y2="23378"/>
                        <a14:foregroundMark x1="41757" y1="20541" x2="40270" y2="21486"/>
                        <a14:foregroundMark x1="45270" y1="25676" x2="45270" y2="25676"/>
                        <a14:foregroundMark x1="48108" y1="27297" x2="36622" y2="32838"/>
                        <a14:foregroundMark x1="36622" y1="32838" x2="35946" y2="20135"/>
                        <a14:foregroundMark x1="35946" y1="20135" x2="48649" y2="24459"/>
                        <a14:foregroundMark x1="48649" y1="24459" x2="44730" y2="31486"/>
                        <a14:foregroundMark x1="63514" y1="30135" x2="55000" y2="38649"/>
                        <a14:foregroundMark x1="55000" y1="38649" x2="66216" y2="46486"/>
                        <a14:foregroundMark x1="66216" y1="46486" x2="73784" y2="37838"/>
                        <a14:foregroundMark x1="73784" y1="37838" x2="63108" y2="30946"/>
                        <a14:foregroundMark x1="17162" y1="54730" x2="17027" y2="57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18" y="249487"/>
            <a:ext cx="4005092" cy="400509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8A07B-93F1-48C8-AE6D-DE59281A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11222-4CFD-40EF-8791-2B243F3E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745D7-A0A2-4615-8A74-69DEDDBF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79" y="1187803"/>
            <a:ext cx="7886700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n-GB" sz="1800" dirty="0"/>
              <a:t>AAI@EduHr </a:t>
            </a:r>
            <a:r>
              <a:rPr lang="en-GB" sz="1800" dirty="0" err="1"/>
              <a:t>povezan</a:t>
            </a:r>
            <a:r>
              <a:rPr lang="en-GB" sz="1800" dirty="0"/>
              <a:t> je s </a:t>
            </a:r>
            <a:r>
              <a:rPr lang="en-GB" sz="1800" dirty="0" err="1"/>
              <a:t>sustavom</a:t>
            </a:r>
            <a:r>
              <a:rPr lang="en-GB" sz="1800" dirty="0"/>
              <a:t> (NIAS)</a:t>
            </a:r>
          </a:p>
          <a:p>
            <a:pPr lvl="1">
              <a:defRPr sz="2200"/>
            </a:pPr>
            <a:r>
              <a:rPr lang="en-GB" sz="1800" dirty="0"/>
              <a:t>Prva </a:t>
            </a:r>
            <a:r>
              <a:rPr lang="en-GB" sz="1800" dirty="0" err="1"/>
              <a:t>vjerodajnica</a:t>
            </a:r>
            <a:endParaRPr lang="en-GB" sz="1800" dirty="0"/>
          </a:p>
          <a:p>
            <a:pPr>
              <a:defRPr sz="2200"/>
            </a:pPr>
            <a:r>
              <a:rPr lang="en-GB" sz="1800" dirty="0" err="1"/>
              <a:t>AAI@EduHr</a:t>
            </a:r>
            <a:r>
              <a:rPr lang="en-GB" sz="1800" dirty="0"/>
              <a:t> </a:t>
            </a:r>
            <a:r>
              <a:rPr lang="en-GB" sz="1800" dirty="0" err="1"/>
              <a:t>povezan</a:t>
            </a:r>
            <a:r>
              <a:rPr lang="en-GB" sz="1800" dirty="0"/>
              <a:t> je s </a:t>
            </a:r>
            <a:r>
              <a:rPr lang="hr-HR" sz="1800" dirty="0"/>
              <a:t>Office 365</a:t>
            </a:r>
            <a:endParaRPr lang="en-GB" sz="1800" dirty="0"/>
          </a:p>
          <a:p>
            <a:pPr>
              <a:defRPr sz="2200"/>
            </a:pPr>
            <a:r>
              <a:rPr lang="en-GB" sz="1800" dirty="0" err="1"/>
              <a:t>AAI@EduHr</a:t>
            </a:r>
            <a:r>
              <a:rPr lang="en-GB" sz="1800" dirty="0"/>
              <a:t> </a:t>
            </a:r>
            <a:r>
              <a:rPr lang="en-GB" sz="1800" dirty="0" err="1"/>
              <a:t>povezan</a:t>
            </a:r>
            <a:r>
              <a:rPr lang="en-GB" sz="1800" dirty="0"/>
              <a:t> je s Google workspace</a:t>
            </a:r>
            <a:endParaRPr lang="hr-HR" sz="1800" dirty="0"/>
          </a:p>
          <a:p>
            <a:pPr>
              <a:defRPr sz="2200"/>
            </a:pPr>
            <a:r>
              <a:rPr lang="en-GB" sz="1800" dirty="0"/>
              <a:t>Novi </a:t>
            </a:r>
            <a:r>
              <a:rPr lang="hr-HR" sz="1800" dirty="0" err="1"/>
              <a:t>eduGAIN</a:t>
            </a:r>
            <a:r>
              <a:rPr lang="hr-HR" sz="1800" dirty="0"/>
              <a:t> integracijski modul</a:t>
            </a: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A4FA0F-6847-40DE-B7A7-7D1F8B15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2014. Godina </a:t>
            </a:r>
            <a:r>
              <a:rPr lang="hr-HR" dirty="0" err="1"/>
              <a:t>integracij</a:t>
            </a:r>
            <a:r>
              <a:rPr lang="en-GB" dirty="0"/>
              <a:t>a</a:t>
            </a:r>
            <a:endParaRPr lang="hr-HR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691FA1-E5D1-41E5-BABB-2B58BCCBD026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E3C5A47-4FBE-469D-8716-B6E5B5A4DF5B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FADF584-83C4-4EB1-B4C9-1BDE2D3FE602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Rectangle: Rounded Corners 4">
                <a:extLst>
                  <a:ext uri="{FF2B5EF4-FFF2-40B4-BE49-F238E27FC236}">
                    <a16:creationId xmlns:a16="http://schemas.microsoft.com/office/drawing/2014/main" id="{11AA9C98-4B99-4EEA-8550-91F463CD2605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9A7C02-4961-4526-99BC-29F58BEC2760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3ECB89-AB39-43C1-9D94-0899EB92B959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90B748-CB60-4418-877D-283B6F735016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33DFDB06-B16B-40C3-96D2-5048BDF9FEEF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Rectangle: Rounded Corners 4">
                <a:extLst>
                  <a:ext uri="{FF2B5EF4-FFF2-40B4-BE49-F238E27FC236}">
                    <a16:creationId xmlns:a16="http://schemas.microsoft.com/office/drawing/2014/main" id="{026C15FE-E300-49CA-993E-072067392F90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E94779-A6B0-4C25-AF89-81D5650FB576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AB8C0F0-50E5-4730-819A-05864D7B7AD6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E9BC49-D154-4E3A-9953-EA9DD0AA6DF0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715F24A-D990-42E0-A7CF-8120618DAA23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80902A5C-43DA-43AE-BC21-7191634AF4F9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BBA605-74B1-4BA6-9CDB-8DD6C603646D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A7B806-B89F-4BA6-ABA4-AFE6A5BFC683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28C9A99F-BAE6-48E7-A0B5-F45D03DBA8A5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ED982E-4A24-4020-BEEA-D031BC116A80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7E52B0B-EF8D-4D9F-9456-08C2DF77B74F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2FC6A-FD4F-4323-9500-49C592AEEC9C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194BD4-A28D-44B3-B60E-0C30743731D3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00C06F5-4039-4909-A933-9E7934FE2D8F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E60D4EB4-813A-48C8-A18D-0ABBEF39784F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Rectangle: Rounded Corners 4">
                <a:extLst>
                  <a:ext uri="{FF2B5EF4-FFF2-40B4-BE49-F238E27FC236}">
                    <a16:creationId xmlns:a16="http://schemas.microsoft.com/office/drawing/2014/main" id="{527FC059-5700-4D30-8ACA-1006A979099F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A46036-4A7F-413F-B50D-ADFDA5F24FDA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1F96F0E-914A-454B-8A1B-FBA35C64AC27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89CB4BC-1797-40E2-8546-833BAE9D1794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7A826F2-92A3-4B40-8769-6BA10BAED749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8CB607-640E-4689-91E1-12C9CD6DC987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2C383C-D450-4603-8914-10A51459A2D2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595D6D-4FB9-42A7-B340-D0858C3B84D7}"/>
              </a:ext>
            </a:extLst>
          </p:cNvPr>
          <p:cNvGrpSpPr/>
          <p:nvPr/>
        </p:nvGrpSpPr>
        <p:grpSpPr>
          <a:xfrm>
            <a:off x="4461061" y="3818097"/>
            <a:ext cx="1514636" cy="759878"/>
            <a:chOff x="4487692" y="3353536"/>
            <a:chExt cx="1514636" cy="759878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994B6F3-D894-4433-98D1-EAB550F63AE8}"/>
                </a:ext>
              </a:extLst>
            </p:cNvPr>
            <p:cNvSpPr/>
            <p:nvPr/>
          </p:nvSpPr>
          <p:spPr>
            <a:xfrm>
              <a:off x="4592149" y="3353536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701D1D-3830-4B3C-81C8-151B8339991C}"/>
                </a:ext>
              </a:extLst>
            </p:cNvPr>
            <p:cNvSpPr txBox="1"/>
            <p:nvPr/>
          </p:nvSpPr>
          <p:spPr>
            <a:xfrm>
              <a:off x="4487692" y="3666352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Integracije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68554B-07C6-44E1-8060-6F56B59851B8}"/>
                </a:ext>
              </a:extLst>
            </p:cNvPr>
            <p:cNvSpPr txBox="1"/>
            <p:nvPr/>
          </p:nvSpPr>
          <p:spPr>
            <a:xfrm>
              <a:off x="4690877" y="339880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2014.-2018.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2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E98EA-5E88-4F2C-9A2F-85258EEF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A6B81-2F08-4A4A-BC3A-4C24F9F8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78B34-8E36-4CD3-A1DA-3605DFE6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97" y="1092390"/>
            <a:ext cx="4634204" cy="3577897"/>
          </a:xfrm>
        </p:spPr>
        <p:txBody>
          <a:bodyPr>
            <a:normAutofit/>
          </a:bodyPr>
          <a:lstStyle/>
          <a:p>
            <a:r>
              <a:rPr lang="hr-HR" sz="1800" dirty="0"/>
              <a:t>Uspostavljena je potpuna redundancija središnjih servisa sustava AAI@EduHr</a:t>
            </a:r>
          </a:p>
          <a:p>
            <a:r>
              <a:rPr lang="en-GB" sz="1800" dirty="0"/>
              <a:t>U</a:t>
            </a:r>
            <a:r>
              <a:rPr lang="hr-HR" sz="1800" dirty="0"/>
              <a:t> novom podatkovnom centru Srca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kampusu</a:t>
            </a:r>
            <a:r>
              <a:rPr lang="en-GB" sz="1800" dirty="0"/>
              <a:t> </a:t>
            </a:r>
            <a:r>
              <a:rPr lang="en-GB" sz="1800" dirty="0" err="1"/>
              <a:t>Borongaj</a:t>
            </a:r>
            <a:r>
              <a:rPr lang="hr-HR" sz="1800" dirty="0"/>
              <a:t> u tu je svrhu uspostavljen novi poslužitelj koji u slučaju nedostupnosti ili kvara klastera preuzima sve funkcije</a:t>
            </a:r>
            <a:r>
              <a:rPr lang="en-GB" sz="1800" dirty="0"/>
              <a:t>.</a:t>
            </a:r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6D2456-1159-47FE-A3BD-61DE33D0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2015</a:t>
            </a:r>
            <a:r>
              <a:rPr lang="hr-HR" dirty="0"/>
              <a:t>. P</a:t>
            </a:r>
            <a:r>
              <a:rPr lang="en-GB" dirty="0" err="1"/>
              <a:t>otpuna</a:t>
            </a:r>
            <a:r>
              <a:rPr lang="en-GB" dirty="0"/>
              <a:t> </a:t>
            </a:r>
            <a:r>
              <a:rPr lang="en-GB" dirty="0" err="1"/>
              <a:t>redundancija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poslužitelja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F9D8D-F1DC-4082-91F7-2ADF7C054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27" y="824460"/>
            <a:ext cx="3248397" cy="29274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146231E-3FD5-450B-BB5B-26B049308271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A7D6DD0-3FFD-43AA-9880-0C9B84E83C82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F08CBA5-14E5-4A8E-8595-172456543F4E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Rectangle: Rounded Corners 4">
                <a:extLst>
                  <a:ext uri="{FF2B5EF4-FFF2-40B4-BE49-F238E27FC236}">
                    <a16:creationId xmlns:a16="http://schemas.microsoft.com/office/drawing/2014/main" id="{1D7FE004-970E-4134-8C5D-28ED6CF31774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BC28B0A-825B-4BFD-8FB4-EBB4EC566BEC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00A542-1CEB-45D5-B96E-D09C323E1A8C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5701AC-5849-4183-AE7C-20A612ACC53F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A1ACBB7-D295-4BBC-9BE3-99EF79413781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Rectangle: Rounded Corners 4">
                <a:extLst>
                  <a:ext uri="{FF2B5EF4-FFF2-40B4-BE49-F238E27FC236}">
                    <a16:creationId xmlns:a16="http://schemas.microsoft.com/office/drawing/2014/main" id="{BDB7C0E7-F514-4129-B4B6-809D853858BC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A6B5435-0F6D-4189-96F7-9E73C01E65DA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FE74EC-7489-4E5A-9AD4-505288EB25DE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63E5A72-8C12-49D5-A803-7101A4456B5D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759E2C6-553A-4013-BCA5-5B82554336A9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Rectangle: Rounded Corners 4">
                <a:extLst>
                  <a:ext uri="{FF2B5EF4-FFF2-40B4-BE49-F238E27FC236}">
                    <a16:creationId xmlns:a16="http://schemas.microsoft.com/office/drawing/2014/main" id="{78D6D74F-EED2-486B-B368-CB336288E12B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217617-EAAE-46DE-A3CD-66AAB5075890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EC413A-DCCB-47BD-B1A3-9C6DD57E70AA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BBEBBE34-3E7B-4BAC-946D-29234AA0CBCA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CE72637-D533-429B-9BA0-8ADA7C4787FB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CB37F96-3094-4DF1-9385-5AEF61841DB9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36AFBF-041C-4FD0-9CA7-D70ED8F4E755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60AB96-618E-4453-99CC-00EF9F70A1CF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FF7482C-D802-4B24-90F2-DE5150A165D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58B320E-31BA-45C3-B5A0-6B96C6B92858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: Rounded Corners 4">
                <a:extLst>
                  <a:ext uri="{FF2B5EF4-FFF2-40B4-BE49-F238E27FC236}">
                    <a16:creationId xmlns:a16="http://schemas.microsoft.com/office/drawing/2014/main" id="{320599CA-1104-4B66-99C4-4D704D4BF837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D14A58-3B4B-4F1D-A528-C4B969D1D416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0C1A1D-8FCB-4363-8ED3-B1968C70126E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84CD4E8-BBD0-4E40-BDB5-05005E01D41D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FF2C615-D7AC-4877-AF22-8CECEF8217AC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CF2EAB-3889-47E6-8FF3-5B0EF6F093FE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A56299-08A8-4508-A1E6-6925C83E30F0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CC868F-519E-4629-A525-52F1DB0CADAF}"/>
              </a:ext>
            </a:extLst>
          </p:cNvPr>
          <p:cNvGrpSpPr/>
          <p:nvPr/>
        </p:nvGrpSpPr>
        <p:grpSpPr>
          <a:xfrm>
            <a:off x="4461061" y="3818097"/>
            <a:ext cx="1514636" cy="759878"/>
            <a:chOff x="4487692" y="3353536"/>
            <a:chExt cx="1514636" cy="75987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ED905EA-8E7A-46CD-A720-370F0B0477F2}"/>
                </a:ext>
              </a:extLst>
            </p:cNvPr>
            <p:cNvSpPr/>
            <p:nvPr/>
          </p:nvSpPr>
          <p:spPr>
            <a:xfrm>
              <a:off x="4592149" y="3353536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B96B82B-0A68-4FE6-9C1F-C489BC560569}"/>
                </a:ext>
              </a:extLst>
            </p:cNvPr>
            <p:cNvSpPr txBox="1"/>
            <p:nvPr/>
          </p:nvSpPr>
          <p:spPr>
            <a:xfrm>
              <a:off x="4487692" y="3666352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Integracije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B0A15-01DF-479F-BB7C-D94CF255C972}"/>
                </a:ext>
              </a:extLst>
            </p:cNvPr>
            <p:cNvSpPr txBox="1"/>
            <p:nvPr/>
          </p:nvSpPr>
          <p:spPr>
            <a:xfrm>
              <a:off x="4690877" y="339880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2014.-2018.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2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760AA-583F-4720-8611-3247D8EF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7553D-CC50-410C-A897-BA929B27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77339-84AB-4126-9D90-E4F131EF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96" y="676682"/>
            <a:ext cx="7572356" cy="357789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</a:rPr>
              <a:t>2016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1600" dirty="0" err="1"/>
              <a:t>Omogućeno</a:t>
            </a:r>
            <a:r>
              <a:rPr lang="en-GB" sz="1600" dirty="0"/>
              <a:t> </a:t>
            </a:r>
            <a:r>
              <a:rPr lang="en-GB" sz="1600" dirty="0" err="1"/>
              <a:t>povezivanje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sustavom</a:t>
            </a:r>
            <a:r>
              <a:rPr lang="en-GB" sz="1600" dirty="0"/>
              <a:t> ORCID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</a:rPr>
              <a:t>2017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r-HR" sz="1600" dirty="0"/>
              <a:t>Home for </a:t>
            </a:r>
            <a:r>
              <a:rPr lang="hr-HR" sz="1600" dirty="0" err="1"/>
              <a:t>Homeless</a:t>
            </a:r>
            <a:r>
              <a:rPr lang="hr-HR" sz="1600" dirty="0"/>
              <a:t> </a:t>
            </a:r>
          </a:p>
          <a:p>
            <a:pPr lvl="2">
              <a:spcBef>
                <a:spcPts val="0"/>
              </a:spcBef>
            </a:pPr>
            <a:r>
              <a:rPr lang="en-GB" sz="1400" dirty="0" err="1"/>
              <a:t>izdavanje</a:t>
            </a:r>
            <a:r>
              <a:rPr lang="en-GB" sz="1400" dirty="0"/>
              <a:t> e-</a:t>
            </a:r>
            <a:r>
              <a:rPr lang="en-GB" sz="1400" dirty="0" err="1"/>
              <a:t>identiteta</a:t>
            </a:r>
            <a:r>
              <a:rPr lang="en-GB" sz="1400" dirty="0"/>
              <a:t> </a:t>
            </a:r>
            <a:r>
              <a:rPr lang="hr-HR" sz="1400" dirty="0"/>
              <a:t> za znanstvenike registrirane u RH </a:t>
            </a:r>
            <a:r>
              <a:rPr lang="en-GB" sz="1400" dirty="0" err="1"/>
              <a:t>uz</a:t>
            </a:r>
            <a:r>
              <a:rPr lang="en-GB" sz="1400" dirty="0"/>
              <a:t> </a:t>
            </a:r>
            <a:r>
              <a:rPr lang="en-GB" sz="1400" dirty="0" err="1"/>
              <a:t>autentikaciju</a:t>
            </a:r>
            <a:r>
              <a:rPr lang="en-GB" sz="1400" dirty="0"/>
              <a:t>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hr-HR" sz="1400" dirty="0"/>
              <a:t>NIAS.</a:t>
            </a:r>
            <a:endParaRPr lang="en-GB" sz="1400" dirty="0"/>
          </a:p>
          <a:p>
            <a:pPr lvl="1"/>
            <a:r>
              <a:rPr lang="en-GB" sz="1600" dirty="0"/>
              <a:t>Svi </a:t>
            </a:r>
            <a:r>
              <a:rPr lang="en-GB" sz="1600" dirty="0" err="1"/>
              <a:t>središnji</a:t>
            </a:r>
            <a:r>
              <a:rPr lang="en-GB" sz="1600" dirty="0"/>
              <a:t> </a:t>
            </a:r>
            <a:r>
              <a:rPr lang="en-GB" sz="1600" dirty="0" err="1"/>
              <a:t>poslužitelji</a:t>
            </a:r>
            <a:r>
              <a:rPr lang="en-GB" sz="1600" dirty="0"/>
              <a:t> </a:t>
            </a:r>
            <a:r>
              <a:rPr lang="en-GB" sz="1600" dirty="0" err="1"/>
              <a:t>sustava</a:t>
            </a:r>
            <a:r>
              <a:rPr lang="en-GB" sz="1600" dirty="0"/>
              <a:t> </a:t>
            </a:r>
            <a:r>
              <a:rPr lang="en-GB" sz="1600" dirty="0" err="1"/>
              <a:t>AAI@EduHr</a:t>
            </a:r>
            <a:r>
              <a:rPr lang="en-GB" sz="1600" dirty="0"/>
              <a:t> </a:t>
            </a:r>
            <a:r>
              <a:rPr lang="en-GB" sz="1600" dirty="0" err="1"/>
              <a:t>postali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virtualni</a:t>
            </a:r>
            <a:r>
              <a:rPr lang="en-GB" sz="1600" dirty="0"/>
              <a:t>,</a:t>
            </a:r>
            <a:endParaRPr lang="hr-HR" sz="1600" dirty="0"/>
          </a:p>
          <a:p>
            <a:pPr lvl="2"/>
            <a:r>
              <a:rPr lang="en-GB" sz="1400" dirty="0" err="1"/>
              <a:t>raspodjeljenji</a:t>
            </a:r>
            <a:r>
              <a:rPr lang="en-GB" sz="1400" dirty="0"/>
              <a:t> </a:t>
            </a:r>
            <a:r>
              <a:rPr lang="en-GB" sz="1400" dirty="0" err="1"/>
              <a:t>između</a:t>
            </a:r>
            <a:r>
              <a:rPr lang="en-GB" sz="1400" dirty="0"/>
              <a:t> </a:t>
            </a:r>
            <a:r>
              <a:rPr lang="en-GB" sz="1400" dirty="0" err="1"/>
              <a:t>dva</a:t>
            </a:r>
            <a:r>
              <a:rPr lang="en-GB" sz="1400" dirty="0"/>
              <a:t> </a:t>
            </a:r>
            <a:r>
              <a:rPr lang="en-GB" sz="1400" dirty="0" err="1"/>
              <a:t>podatkovna</a:t>
            </a:r>
            <a:r>
              <a:rPr lang="en-GB" sz="1400" dirty="0"/>
              <a:t> centra Srca</a:t>
            </a:r>
            <a:r>
              <a:rPr lang="hr-HR" sz="1400" dirty="0"/>
              <a:t>,</a:t>
            </a:r>
            <a:r>
              <a:rPr lang="en-GB" sz="1400" dirty="0"/>
              <a:t> </a:t>
            </a:r>
            <a:endParaRPr lang="hr-HR" sz="1400" dirty="0"/>
          </a:p>
          <a:p>
            <a:pPr lvl="2"/>
            <a:r>
              <a:rPr lang="en-GB" sz="1400" dirty="0" err="1"/>
              <a:t>visok</a:t>
            </a:r>
            <a:r>
              <a:rPr lang="hr-HR" sz="1400" dirty="0"/>
              <a:t>e</a:t>
            </a:r>
            <a:r>
              <a:rPr lang="en-GB" sz="1400" dirty="0"/>
              <a:t> </a:t>
            </a:r>
            <a:r>
              <a:rPr lang="en-GB" sz="1400" dirty="0" err="1"/>
              <a:t>dostupnost</a:t>
            </a:r>
            <a:r>
              <a:rPr lang="hr-HR" sz="1400" dirty="0"/>
              <a:t>i</a:t>
            </a:r>
            <a:r>
              <a:rPr lang="en-GB" sz="1400" dirty="0"/>
              <a:t>, </a:t>
            </a:r>
            <a:r>
              <a:rPr lang="hr-HR" sz="1400" dirty="0"/>
              <a:t>s </a:t>
            </a:r>
            <a:r>
              <a:rPr lang="en-GB" sz="1400" dirty="0" err="1"/>
              <a:t>mogućno</a:t>
            </a:r>
            <a:r>
              <a:rPr lang="hr-HR" sz="1400" dirty="0" err="1"/>
              <a:t>šću</a:t>
            </a:r>
            <a:r>
              <a:rPr lang="en-GB" sz="1400" dirty="0"/>
              <a:t> </a:t>
            </a:r>
            <a:r>
              <a:rPr lang="en-GB" sz="1400" dirty="0" err="1"/>
              <a:t>brzog</a:t>
            </a:r>
            <a:r>
              <a:rPr lang="en-GB" sz="1400" dirty="0"/>
              <a:t> </a:t>
            </a:r>
            <a:r>
              <a:rPr lang="en-GB" sz="1400" dirty="0" err="1"/>
              <a:t>oporavka</a:t>
            </a:r>
            <a:r>
              <a:rPr lang="en-GB" sz="1400" dirty="0"/>
              <a:t> od </a:t>
            </a:r>
            <a:r>
              <a:rPr lang="en-GB" sz="1400" dirty="0" err="1"/>
              <a:t>havarije</a:t>
            </a:r>
            <a:r>
              <a:rPr lang="en-GB" sz="1400" dirty="0"/>
              <a:t>, </a:t>
            </a:r>
            <a:endParaRPr lang="hr-HR" sz="1400" dirty="0"/>
          </a:p>
          <a:p>
            <a:pPr lvl="2"/>
            <a:r>
              <a:rPr lang="en-GB" sz="1400" dirty="0" err="1"/>
              <a:t>redundancija</a:t>
            </a:r>
            <a:r>
              <a:rPr lang="en-GB" sz="1400" dirty="0"/>
              <a:t> </a:t>
            </a:r>
            <a:r>
              <a:rPr lang="en-GB" sz="1400" dirty="0" err="1"/>
              <a:t>osigurana</a:t>
            </a:r>
            <a:r>
              <a:rPr lang="en-GB" sz="1400" dirty="0"/>
              <a:t> i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razini</a:t>
            </a:r>
            <a:r>
              <a:rPr lang="en-GB" sz="1400" dirty="0"/>
              <a:t> hardware-a</a:t>
            </a:r>
            <a:r>
              <a:rPr lang="hr-HR" sz="1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C00000"/>
                </a:solidFill>
              </a:rPr>
              <a:t>2018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1600" dirty="0"/>
              <a:t>FWS 2.0</a:t>
            </a:r>
            <a:r>
              <a:rPr lang="hr-HR" sz="1600" dirty="0"/>
              <a:t>    </a:t>
            </a:r>
          </a:p>
          <a:p>
            <a:pPr lvl="1">
              <a:spcBef>
                <a:spcPts val="0"/>
              </a:spcBef>
            </a:pPr>
            <a:r>
              <a:rPr lang="en-GB" sz="1600" dirty="0" err="1"/>
              <a:t>Registar</a:t>
            </a:r>
            <a:r>
              <a:rPr lang="en-GB" sz="1600" dirty="0"/>
              <a:t> </a:t>
            </a:r>
            <a:r>
              <a:rPr lang="en-GB" sz="1600" dirty="0" err="1"/>
              <a:t>resursa</a:t>
            </a:r>
            <a:r>
              <a:rPr lang="en-GB" sz="1600" dirty="0"/>
              <a:t> 2.0</a:t>
            </a:r>
            <a:endParaRPr lang="hr-HR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A970AF-6F79-4890-BFB2-CE0CEB12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54" y="247900"/>
            <a:ext cx="7886700" cy="468000"/>
          </a:xfrm>
        </p:spPr>
        <p:txBody>
          <a:bodyPr>
            <a:normAutofit/>
          </a:bodyPr>
          <a:lstStyle/>
          <a:p>
            <a:r>
              <a:rPr lang="en-GB" dirty="0"/>
              <a:t>2016</a:t>
            </a:r>
            <a:r>
              <a:rPr lang="hr-HR" dirty="0"/>
              <a:t>.</a:t>
            </a:r>
            <a:r>
              <a:rPr lang="en-GB" dirty="0"/>
              <a:t> </a:t>
            </a:r>
            <a:r>
              <a:rPr lang="hr-HR" dirty="0"/>
              <a:t>-</a:t>
            </a:r>
            <a:r>
              <a:rPr lang="en-GB" dirty="0"/>
              <a:t> 2018</a:t>
            </a:r>
            <a:r>
              <a:rPr lang="hr-HR" dirty="0"/>
              <a:t>. </a:t>
            </a:r>
            <a:r>
              <a:rPr lang="en-GB" dirty="0" err="1"/>
              <a:t>Daljnje</a:t>
            </a:r>
            <a:r>
              <a:rPr lang="en-GB" dirty="0"/>
              <a:t> </a:t>
            </a:r>
            <a:r>
              <a:rPr lang="en-GB" dirty="0" err="1"/>
              <a:t>integracije</a:t>
            </a:r>
            <a:r>
              <a:rPr lang="en-GB" dirty="0"/>
              <a:t>, </a:t>
            </a:r>
            <a:r>
              <a:rPr lang="en-GB" dirty="0" err="1"/>
              <a:t>seljenje</a:t>
            </a:r>
            <a:r>
              <a:rPr lang="en-GB" dirty="0"/>
              <a:t> u </a:t>
            </a:r>
            <a:r>
              <a:rPr lang="en-GB" dirty="0" err="1"/>
              <a:t>oblak</a:t>
            </a:r>
            <a:r>
              <a:rPr lang="en-GB" dirty="0"/>
              <a:t> Srca</a:t>
            </a:r>
            <a:endParaRPr lang="hr-H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E14AB1-35D1-416D-ACE1-B69EF3FFAA09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0240D2-DC3F-4E3B-8C6E-3CF941D69938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E43DFF9-9FE2-44F6-A54B-CB81C57529E1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9D77615D-02AD-47E8-AB00-302332F91139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C92180-7FD4-4309-9570-B085A3408816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4A2CC5-2FAB-44C2-9DF5-81D5564237DD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AC519E-B181-4C90-9C50-CCC90A09E748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4E6468E-922E-4B55-9ABD-654351AFA210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20ECF8FC-AC63-44A6-A142-D07FBA324828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ACDFA2-F50C-4C63-A802-FE452F2B9512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38EAD5-8991-40A2-97C0-335322EAF616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316FC8-D19B-44DA-8607-CEDDA1E3873D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1835F64-AD18-4474-BF67-236DA338E2E7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B8D9CA5E-D4C7-4FE0-B4B8-87ADB0DA2CBC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D0D7FF-6AE9-4136-8165-0E12B6502EF8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919E5-61E1-42DB-A609-BE99D2B117C9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FAB228D1-8255-467B-969E-2C0B124FDD75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92176E4-5330-4673-BF52-87FC23BCDAC7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C573587-48FD-4238-B6D8-A1D8C53E90E7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27DCC2-BFD5-4C0A-92DA-A57ECC20933B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5F34E6-D382-496B-BB93-155BDAD09622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0E1FDA-565C-45C7-9266-80EA717D23DA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2B6F11-EE52-4E63-BC8F-5A14642C7E08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969F023D-21E4-428D-824B-6FE87C086CBD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552446D-6B37-4988-BF8B-7B36CC437970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CAAC4-2033-409E-9F72-666F05A92DE6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0337B0A-30D8-49C4-AF94-DF0C2ECE11F6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BB0DC41-B12D-48E4-A8AF-5243BFA2EC03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2CE888-BF19-4C3E-8603-9E263FFD1837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5C2088-B1E0-4D92-BCC4-4AF54C39E62E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B1D7C2-9643-4743-9667-D4E98D2BFF7C}"/>
              </a:ext>
            </a:extLst>
          </p:cNvPr>
          <p:cNvGrpSpPr/>
          <p:nvPr/>
        </p:nvGrpSpPr>
        <p:grpSpPr>
          <a:xfrm>
            <a:off x="4461061" y="3818097"/>
            <a:ext cx="1514636" cy="759878"/>
            <a:chOff x="4487692" y="3353536"/>
            <a:chExt cx="1514636" cy="75987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8547F35-6CE4-415E-978C-4F64BF3FD2CC}"/>
                </a:ext>
              </a:extLst>
            </p:cNvPr>
            <p:cNvSpPr/>
            <p:nvPr/>
          </p:nvSpPr>
          <p:spPr>
            <a:xfrm>
              <a:off x="4592149" y="3353536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ABDCF3-C79D-4EFF-BA76-ADC95B8A304A}"/>
                </a:ext>
              </a:extLst>
            </p:cNvPr>
            <p:cNvSpPr txBox="1"/>
            <p:nvPr/>
          </p:nvSpPr>
          <p:spPr>
            <a:xfrm>
              <a:off x="4487692" y="3666352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Integracije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BCA3D4-80A5-4B07-BF33-5FF9CFAE5F11}"/>
                </a:ext>
              </a:extLst>
            </p:cNvPr>
            <p:cNvSpPr txBox="1"/>
            <p:nvPr/>
          </p:nvSpPr>
          <p:spPr>
            <a:xfrm>
              <a:off x="4690877" y="339880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2014.-2018.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2E33F2CF-AA8B-4136-862A-19F88AB8A0B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166" y1="17252" x2="30351" y2="15016"/>
                        <a14:foregroundMark x1="30351" y1="15016" x2="16454" y2="38019"/>
                        <a14:foregroundMark x1="16454" y1="38019" x2="44569" y2="34984"/>
                        <a14:foregroundMark x1="44569" y1="34984" x2="54153" y2="19649"/>
                        <a14:foregroundMark x1="54153" y1="19649" x2="37220" y2="19169"/>
                        <a14:foregroundMark x1="37220" y1="19169" x2="36581" y2="19489"/>
                        <a14:foregroundMark x1="68863" y1="40611" x2="69968" y2="44888"/>
                        <a14:foregroundMark x1="68152" y1="37859" x2="68276" y2="38339"/>
                        <a14:foregroundMark x1="67998" y1="37264" x2="68152" y2="37859"/>
                        <a14:foregroundMark x1="65799" y1="28754" x2="65989" y2="29488"/>
                        <a14:foregroundMark x1="65717" y1="28435" x2="65799" y2="28754"/>
                        <a14:foregroundMark x1="65509" y1="27629" x2="65717" y2="28435"/>
                        <a14:foregroundMark x1="65140" y1="26198" x2="65237" y2="26575"/>
                        <a14:foregroundMark x1="65016" y1="25719" x2="65140" y2="26198"/>
                        <a14:foregroundMark x1="69968" y1="44888" x2="80192" y2="55112"/>
                        <a14:foregroundMark x1="80192" y1="55112" x2="77157" y2="54153"/>
                        <a14:foregroundMark x1="15974" y1="35463" x2="16933" y2="55112"/>
                        <a14:foregroundMark x1="16933" y1="55112" x2="23482" y2="39936"/>
                        <a14:foregroundMark x1="23482" y1="39936" x2="15655" y2="37700"/>
                        <a14:foregroundMark x1="15016" y1="53834" x2="18051" y2="55272"/>
                        <a14:foregroundMark x1="21885" y1="58307" x2="21885" y2="58307"/>
                        <a14:foregroundMark x1="25879" y1="70767" x2="36102" y2="84345"/>
                        <a14:foregroundMark x1="36102" y1="84345" x2="54313" y2="85144"/>
                        <a14:foregroundMark x1="54313" y1="85144" x2="54153" y2="78594"/>
                        <a14:foregroundMark x1="38658" y1="83546" x2="61022" y2="88019"/>
                        <a14:foregroundMark x1="61022" y1="88019" x2="70927" y2="77476"/>
                        <a14:foregroundMark x1="70927" y1="77476" x2="66454" y2="72045"/>
                        <a14:foregroundMark x1="61502" y1="86422" x2="80032" y2="79553"/>
                        <a14:foregroundMark x1="80032" y1="79553" x2="74441" y2="69808"/>
                        <a14:foregroundMark x1="80831" y1="79393" x2="81949" y2="77955"/>
                        <a14:backgroundMark x1="70447" y1="30032" x2="83067" y2="42492"/>
                        <a14:backgroundMark x1="83067" y1="42492" x2="78754" y2="31470"/>
                        <a14:backgroundMark x1="64537" y1="31310" x2="64537" y2="31310"/>
                        <a14:backgroundMark x1="65016" y1="26677" x2="65495" y2="27636"/>
                        <a14:backgroundMark x1="64377" y1="30192" x2="67732" y2="37380"/>
                        <a14:backgroundMark x1="65655" y1="29872" x2="65655" y2="28435"/>
                        <a14:backgroundMark x1="65176" y1="26518" x2="65176" y2="26518"/>
                        <a14:backgroundMark x1="65176" y1="26358" x2="64537" y2="26518"/>
                        <a14:backgroundMark x1="65495" y1="26677" x2="65495" y2="26198"/>
                        <a14:backgroundMark x1="65495" y1="25879" x2="65495" y2="25879"/>
                        <a14:backgroundMark x1="64856" y1="25879" x2="64377" y2="25879"/>
                        <a14:backgroundMark x1="64377" y1="25879" x2="64377" y2="25879"/>
                        <a14:backgroundMark x1="64377" y1="25879" x2="64377" y2="25879"/>
                        <a14:backgroundMark x1="65176" y1="26198" x2="65176" y2="26198"/>
                        <a14:backgroundMark x1="65176" y1="26198" x2="65176" y2="26198"/>
                        <a14:backgroundMark x1="65974" y1="28435" x2="65974" y2="28435"/>
                        <a14:backgroundMark x1="65815" y1="28594" x2="65815" y2="28594"/>
                        <a14:backgroundMark x1="65495" y1="28754" x2="65495" y2="28754"/>
                        <a14:backgroundMark x1="67412" y1="37859" x2="67412" y2="37859"/>
                        <a14:backgroundMark x1="67891" y1="38339" x2="67891" y2="38339"/>
                        <a14:backgroundMark x1="68530" y1="38658" x2="68530" y2="38658"/>
                        <a14:backgroundMark x1="67891" y1="38658" x2="67891" y2="38658"/>
                        <a14:backgroundMark x1="68051" y1="37859" x2="68051" y2="37859"/>
                        <a14:backgroundMark x1="68051" y1="38339" x2="68051" y2="38339"/>
                        <a14:backgroundMark x1="68690" y1="39297" x2="68051" y2="39137"/>
                        <a14:backgroundMark x1="67732" y1="38339" x2="67732" y2="38339"/>
                        <a14:backgroundMark x1="68530" y1="37700" x2="68530" y2="37700"/>
                        <a14:backgroundMark x1="67891" y1="37700" x2="67891" y2="37700"/>
                        <a14:backgroundMark x1="67891" y1="38339" x2="67891" y2="38339"/>
                        <a14:backgroundMark x1="68051" y1="38498" x2="68051" y2="384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54359" y="1100527"/>
            <a:ext cx="2801944" cy="2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BFCAF-306F-4842-B653-91F91DE8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4D741-9694-436C-91D9-3A728435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6C33DF-D795-43B6-9A1A-A2CC4164F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3" y="782637"/>
            <a:ext cx="4770966" cy="35782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D7BF3E-4E9D-4078-9509-ED8D5D7B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Seli</a:t>
            </a:r>
            <a:r>
              <a:rPr lang="hr-HR" dirty="0" err="1"/>
              <a:t>mo</a:t>
            </a:r>
            <a:r>
              <a:rPr lang="en-GB" dirty="0"/>
              <a:t> u </a:t>
            </a:r>
            <a:r>
              <a:rPr lang="en-GB" dirty="0" err="1"/>
              <a:t>oblak</a:t>
            </a:r>
            <a:r>
              <a:rPr lang="en-GB" dirty="0"/>
              <a:t> Srca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5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777F6-BE4A-4BD3-8B28-CBB3381AC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79" y="2942081"/>
            <a:ext cx="1796112" cy="1796112"/>
          </a:xfrm>
          <a:prstGeom prst="flowChartConnecto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CDC07E33-467E-4991-8AB5-8E4D4F312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1" y="946493"/>
            <a:ext cx="3290189" cy="3290189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3AD980-3478-41CD-A313-1056F04E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Sveučilišni računski centar - Srce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91818D-406F-4BF9-AF66-CCA24ECBA74A}"/>
              </a:ext>
            </a:extLst>
          </p:cNvPr>
          <p:cNvGrpSpPr>
            <a:grpSpLocks noChangeAspect="1"/>
          </p:cNvGrpSpPr>
          <p:nvPr/>
        </p:nvGrpSpPr>
        <p:grpSpPr>
          <a:xfrm>
            <a:off x="1162612" y="1567009"/>
            <a:ext cx="1800000" cy="1800000"/>
            <a:chOff x="3832916" y="2164971"/>
            <a:chExt cx="2041420" cy="20414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7B60DF-9356-41EF-8A85-CE7F059F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916" y="2164971"/>
              <a:ext cx="2041420" cy="2041420"/>
            </a:xfrm>
            <a:prstGeom prst="flowChartConnector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8BFEDD-6F68-439F-9B2E-061A116D6656}"/>
                </a:ext>
              </a:extLst>
            </p:cNvPr>
            <p:cNvSpPr/>
            <p:nvPr/>
          </p:nvSpPr>
          <p:spPr>
            <a:xfrm>
              <a:off x="4459460" y="2890684"/>
              <a:ext cx="700571" cy="64893"/>
            </a:xfrm>
            <a:prstGeom prst="rect">
              <a:avLst/>
            </a:prstGeom>
            <a:solidFill>
              <a:srgbClr val="D209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65E58D5-D7DA-439B-A49D-9AB83F623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01" y="961578"/>
            <a:ext cx="2708894" cy="2708894"/>
          </a:xfrm>
          <a:prstGeom prst="flowChartConnector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20742-9EE3-4D7B-8C1B-7421725341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23" r="16523"/>
          <a:stretch/>
        </p:blipFill>
        <p:spPr>
          <a:xfrm>
            <a:off x="7014511" y="1762462"/>
            <a:ext cx="1474957" cy="1474957"/>
          </a:xfrm>
          <a:prstGeom prst="ellipse">
            <a:avLst/>
          </a:prstGeom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166;p29">
            <a:extLst>
              <a:ext uri="{FF2B5EF4-FFF2-40B4-BE49-F238E27FC236}">
                <a16:creationId xmlns:a16="http://schemas.microsoft.com/office/drawing/2014/main" id="{A7598CA2-07FE-4D5C-9DFD-797267B34F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55" b="16105"/>
          <a:stretch/>
        </p:blipFill>
        <p:spPr>
          <a:xfrm>
            <a:off x="7475919" y="2942081"/>
            <a:ext cx="1418397" cy="1418397"/>
          </a:xfrm>
          <a:prstGeom prst="flowChartConnector">
            <a:avLst/>
          </a:prstGeom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40D590-0D7A-460E-85CF-B0D2C9165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50" y="2607738"/>
            <a:ext cx="2011366" cy="2011366"/>
          </a:xfrm>
          <a:prstGeom prst="flowChartConnector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EF157-ED1A-4903-B2C1-E7B4DC697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335" y="1008549"/>
            <a:ext cx="1621450" cy="538879"/>
          </a:xfrm>
          <a:prstGeom prst="rect">
            <a:avLst/>
          </a:prstGeom>
        </p:spPr>
      </p:pic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DC940815-C827-44E4-B37A-9218F853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3. 3. 2026.</a:t>
            </a:r>
            <a:endParaRPr lang="hr-HR" dirty="0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5E969E2F-3F1B-4B26-B72F-BB64372C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en-GB" sz="900" dirty="0"/>
              <a:t>Obilježavanje 20 </a:t>
            </a:r>
            <a:r>
              <a:rPr lang="en-GB" sz="900" dirty="0" err="1"/>
              <a:t>godina</a:t>
            </a:r>
            <a:r>
              <a:rPr lang="en-GB" sz="900" dirty="0"/>
              <a:t> </a:t>
            </a:r>
            <a:r>
              <a:rPr lang="en-GB" sz="900" dirty="0" err="1"/>
              <a:t>sustava</a:t>
            </a:r>
            <a:r>
              <a:rPr lang="en-GB" sz="900" dirty="0"/>
              <a:t> </a:t>
            </a:r>
            <a:r>
              <a:rPr lang="en-GB" sz="900" dirty="0" err="1"/>
              <a:t>AAI@EduHr</a:t>
            </a:r>
            <a:endParaRPr lang="en-GB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D0942E-C43F-4F79-B8E3-D8345F72599D}"/>
              </a:ext>
            </a:extLst>
          </p:cNvPr>
          <p:cNvSpPr txBox="1"/>
          <p:nvPr/>
        </p:nvSpPr>
        <p:spPr>
          <a:xfrm>
            <a:off x="6757440" y="970492"/>
            <a:ext cx="1989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zaposlenika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766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ustrojbenih jedinica</a:t>
            </a:r>
          </a:p>
          <a:p>
            <a:pPr algn="ctr" defTabSz="685766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lo</a:t>
            </a:r>
            <a:r>
              <a:rPr lang="hr-H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kacije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1C233-9793-41AE-9E95-19B3CD36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CA698-1BD4-4CD5-9B60-F13A82AA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C3C4F-5C9F-41CE-AD79-5B2C0DEE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66" y="844736"/>
            <a:ext cx="7886700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hr-HR" sz="1800" dirty="0" err="1"/>
              <a:t>Dvostupanjska</a:t>
            </a:r>
            <a:r>
              <a:rPr lang="hr-HR" sz="1800" dirty="0"/>
              <a:t> </a:t>
            </a:r>
            <a:r>
              <a:rPr lang="hr-HR" sz="1800" dirty="0" err="1"/>
              <a:t>autentikacija</a:t>
            </a:r>
            <a:endParaRPr lang="hr-HR" sz="1800" dirty="0"/>
          </a:p>
          <a:p>
            <a:pPr lvl="1">
              <a:defRPr sz="2200"/>
            </a:pPr>
            <a:r>
              <a:rPr lang="hr-HR" sz="1600" dirty="0"/>
              <a:t>OTP (SMS)</a:t>
            </a:r>
          </a:p>
          <a:p>
            <a:pPr lvl="1">
              <a:defRPr sz="2200"/>
            </a:pPr>
            <a:r>
              <a:rPr lang="hr-HR" sz="1600" dirty="0" err="1"/>
              <a:t>YubiKey</a:t>
            </a:r>
            <a:endParaRPr lang="hr-HR" sz="1600" dirty="0"/>
          </a:p>
          <a:p>
            <a:pPr lvl="1">
              <a:defRPr sz="2200"/>
            </a:pPr>
            <a:r>
              <a:rPr lang="hr-HR" sz="1600" dirty="0"/>
              <a:t>TOTP</a:t>
            </a:r>
          </a:p>
          <a:p>
            <a:pPr>
              <a:defRPr sz="2200"/>
            </a:pPr>
            <a:r>
              <a:rPr lang="hr-HR" sz="1800" dirty="0" err="1"/>
              <a:t>MojAAI@EduHr</a:t>
            </a:r>
            <a:endParaRPr lang="en-GB" sz="1800" dirty="0"/>
          </a:p>
          <a:p>
            <a:pPr lvl="1">
              <a:defRPr sz="2200"/>
            </a:pPr>
            <a:r>
              <a:rPr lang="en-GB" sz="1600" dirty="0"/>
              <a:t>Portal za </a:t>
            </a:r>
            <a:r>
              <a:rPr lang="en-GB" sz="1600" dirty="0" err="1"/>
              <a:t>korisnike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svim</a:t>
            </a:r>
            <a:r>
              <a:rPr lang="en-GB" sz="1600" dirty="0"/>
              <a:t> </a:t>
            </a:r>
            <a:r>
              <a:rPr lang="en-GB" sz="1600" dirty="0" err="1"/>
              <a:t>podacima</a:t>
            </a:r>
            <a:r>
              <a:rPr lang="en-GB" sz="1600" dirty="0"/>
              <a:t> </a:t>
            </a:r>
            <a:r>
              <a:rPr lang="en-GB" sz="1600" dirty="0" err="1"/>
              <a:t>vezanim</a:t>
            </a:r>
            <a:r>
              <a:rPr lang="en-GB" sz="1600" dirty="0"/>
              <a:t> </a:t>
            </a:r>
            <a:br>
              <a:rPr lang="hr-HR" sz="1600" dirty="0"/>
            </a:br>
            <a:r>
              <a:rPr lang="en-GB" sz="1600" dirty="0" err="1"/>
              <a:t>uz</a:t>
            </a:r>
            <a:r>
              <a:rPr lang="en-GB" sz="1600" dirty="0"/>
              <a:t> e-</a:t>
            </a:r>
            <a:r>
              <a:rPr lang="en-GB" sz="1600" dirty="0" err="1"/>
              <a:t>identitet</a:t>
            </a:r>
            <a:r>
              <a:rPr lang="en-GB" sz="1600" dirty="0"/>
              <a:t> i </a:t>
            </a:r>
            <a:r>
              <a:rPr lang="en-GB" sz="1600" dirty="0" err="1"/>
              <a:t>korištenje</a:t>
            </a:r>
            <a:r>
              <a:rPr lang="en-GB" sz="1600" dirty="0"/>
              <a:t> </a:t>
            </a:r>
            <a:r>
              <a:rPr lang="en-GB" sz="1600" dirty="0" err="1"/>
              <a:t>usluga</a:t>
            </a:r>
            <a:endParaRPr lang="hr-HR" sz="1600" dirty="0"/>
          </a:p>
          <a:p>
            <a:pPr>
              <a:defRPr sz="2200"/>
            </a:pPr>
            <a:r>
              <a:rPr lang="hr-HR" sz="1800" dirty="0" err="1"/>
              <a:t>AAI@EduHr</a:t>
            </a:r>
            <a:r>
              <a:rPr lang="hr-HR" sz="1800" dirty="0"/>
              <a:t> je prošao NIAS audit prema </a:t>
            </a:r>
            <a:r>
              <a:rPr lang="hr-HR" sz="1800" dirty="0" err="1"/>
              <a:t>eIDAS</a:t>
            </a:r>
            <a:r>
              <a:rPr lang="hr-HR" sz="1800" dirty="0"/>
              <a:t> kriterijima </a:t>
            </a:r>
            <a:r>
              <a:rPr lang="en-GB" sz="1800" dirty="0"/>
              <a:t>- </a:t>
            </a:r>
            <a:r>
              <a:rPr lang="hr-HR" sz="1800" dirty="0"/>
              <a:t>službeno  potvrđena usklađenost sustava </a:t>
            </a:r>
            <a:r>
              <a:rPr lang="hr-HR" sz="1800" dirty="0" err="1"/>
              <a:t>AAI@EduHr</a:t>
            </a:r>
            <a:r>
              <a:rPr lang="hr-HR" sz="1800" dirty="0"/>
              <a:t> s </a:t>
            </a:r>
            <a:r>
              <a:rPr lang="hr-HR" sz="1800" dirty="0" err="1"/>
              <a:t>eIDAS</a:t>
            </a:r>
            <a:r>
              <a:rPr lang="hr-HR" sz="1800" dirty="0"/>
              <a:t> kriterijima.</a:t>
            </a:r>
          </a:p>
          <a:p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6405B4-0F74-41E1-8A47-A736729B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2019. Uvođenje MFA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B28E57-3F19-4109-8749-2C0CC2268025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367D0B-F288-4BCE-9816-765A04A66CF3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1529CDB-766A-4039-A236-60E5BCA252D0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EE994AA1-3FC0-4DC7-8731-5CF217FFA1A3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B19E2A-083F-4B38-845B-2A7AA8E2ABFC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A10778-B107-41B5-BA42-430CBF0A55B1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A8C856-1709-48A5-B9C4-73A9341DE6B7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BF28FF2-E83E-4726-9FBE-DFD0BF7434F9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B6A094FC-C578-435A-A365-E7038631B6F0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AF9A9EA-1FD8-495B-803A-7F1432232A97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F1734B-D2C0-47DE-98AB-1259B249D7C3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758236-1C73-44C3-86DB-1F22BD6282DE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35AD025-A459-4781-89F1-C162705EC73E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B52EE7E2-E0F2-47ED-B5CD-13CF6B6BC69E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7186FB-1D9A-4A34-B284-9624C1FC8BD5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286C8A-1C64-4A16-9651-7217C2CCC7FF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6D232CC2-E584-4926-8CA7-87F15AEFCF78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7A0AEB-82EE-48D9-8AB0-42E7BDB4C6BF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A8F6505-F0C9-423B-BB11-E15C589820B6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2CBD4E-1D21-4CBC-A66C-E62DD367AA45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5A47B3-44BF-4CC0-B2D8-297E2867D2ED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2348FA-4E7D-4CC8-8AD2-490AD939FFD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26A3F64-14DB-4B0E-9ACA-62246EC0470A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5C16BCDE-FFD6-4308-8793-E969DE6900D5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DC1D50-C03D-47AE-90D7-FE1386DE52D9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E2D565-1335-4762-9FD0-15B6AD0D6D88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138703-189F-4368-AFE6-F59666A1CAC8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EDC8712-9BD2-493E-A5A1-D31313B33191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A45100-9274-43E6-A9CE-00F798688AF7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D5690C-C8BC-4681-9EA0-8AA36CEA3134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D31123-BED3-4076-A944-E0E389F987C5}"/>
              </a:ext>
            </a:extLst>
          </p:cNvPr>
          <p:cNvGrpSpPr/>
          <p:nvPr/>
        </p:nvGrpSpPr>
        <p:grpSpPr>
          <a:xfrm>
            <a:off x="5804526" y="3793503"/>
            <a:ext cx="1800828" cy="775230"/>
            <a:chOff x="5839642" y="3372177"/>
            <a:chExt cx="1800828" cy="77523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EDE657D-3DA1-42D7-8F2F-BBCB5203EB1E}"/>
                </a:ext>
              </a:extLst>
            </p:cNvPr>
            <p:cNvSpPr/>
            <p:nvPr/>
          </p:nvSpPr>
          <p:spPr>
            <a:xfrm>
              <a:off x="5975769" y="3387529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Rectangle: Rounded Corners 4">
              <a:extLst>
                <a:ext uri="{FF2B5EF4-FFF2-40B4-BE49-F238E27FC236}">
                  <a16:creationId xmlns:a16="http://schemas.microsoft.com/office/drawing/2014/main" id="{BEDF6676-E62A-489E-8182-B2D5BC22002A}"/>
                </a:ext>
              </a:extLst>
            </p:cNvPr>
            <p:cNvSpPr txBox="1"/>
            <p:nvPr/>
          </p:nvSpPr>
          <p:spPr>
            <a:xfrm>
              <a:off x="6231482" y="3372177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CCBD83-208C-41C2-83C6-2F6CF46AC242}"/>
                </a:ext>
              </a:extLst>
            </p:cNvPr>
            <p:cNvSpPr txBox="1"/>
            <p:nvPr/>
          </p:nvSpPr>
          <p:spPr>
            <a:xfrm>
              <a:off x="5839642" y="3664703"/>
              <a:ext cx="1514636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Sigurnost i modernizacija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336EF2-9340-4B6E-9089-4CB09EEEA753}"/>
                </a:ext>
              </a:extLst>
            </p:cNvPr>
            <p:cNvSpPr txBox="1"/>
            <p:nvPr/>
          </p:nvSpPr>
          <p:spPr>
            <a:xfrm>
              <a:off x="6023386" y="340258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2019.-2023.</a:t>
              </a:r>
            </a:p>
          </p:txBody>
        </p:sp>
      </p:grpSp>
      <p:pic>
        <p:nvPicPr>
          <p:cNvPr id="14338" name="Picture 2" descr="Is two-factor authentication (2FA) as secure as it seems? | Malwarebytes  Labs">
            <a:extLst>
              <a:ext uri="{FF2B5EF4-FFF2-40B4-BE49-F238E27FC236}">
                <a16:creationId xmlns:a16="http://schemas.microsoft.com/office/drawing/2014/main" id="{ECC654AB-7255-47A3-AFFA-BAB42D54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89937" l="10000" r="93700">
                        <a14:foregroundMark x1="73600" y1="26258" x2="75100" y2="69340"/>
                        <a14:foregroundMark x1="75100" y1="69340" x2="88500" y2="70126"/>
                        <a14:foregroundMark x1="91847" y1="53931" x2="91945" y2="53459"/>
                        <a14:foregroundMark x1="91782" y1="54245" x2="91847" y2="53931"/>
                        <a14:foregroundMark x1="91587" y1="55189" x2="91652" y2="54874"/>
                        <a14:foregroundMark x1="88500" y1="70126" x2="91587" y2="55189"/>
                        <a14:foregroundMark x1="89313" y1="36844" x2="83000" y2="25157"/>
                        <a14:foregroundMark x1="83000" y1="25157" x2="73400" y2="26887"/>
                        <a14:foregroundMark x1="73700" y1="28302" x2="74200" y2="32075"/>
                        <a14:foregroundMark x1="84400" y1="29403" x2="82200" y2="30031"/>
                        <a14:foregroundMark x1="84000" y1="28774" x2="85800" y2="32233"/>
                        <a14:foregroundMark x1="81800" y1="31918" x2="81800" y2="31918"/>
                        <a14:foregroundMark x1="82100" y1="31918" x2="82100" y2="31918"/>
                        <a14:foregroundMark x1="81200" y1="31918" x2="81200" y2="31918"/>
                        <a14:foregroundMark x1="81200" y1="31918" x2="81200" y2="31918"/>
                        <a14:foregroundMark x1="81200" y1="31918" x2="81200" y2="31918"/>
                        <a14:foregroundMark x1="80100" y1="31918" x2="80100" y2="31918"/>
                        <a14:foregroundMark x1="80100" y1="31918" x2="80100" y2="31918"/>
                        <a14:foregroundMark x1="78492" y1="43455" x2="83259" y2="48342"/>
                        <a14:backgroundMark x1="92000" y1="52044" x2="91300" y2="42453"/>
                        <a14:backgroundMark x1="90000" y1="38836" x2="91700" y2="43082"/>
                        <a14:backgroundMark x1="92000" y1="43553" x2="93900" y2="46384"/>
                        <a14:backgroundMark x1="93300" y1="50943" x2="92900" y2="50786"/>
                        <a14:backgroundMark x1="92200" y1="51258" x2="92400" y2="44340"/>
                        <a14:backgroundMark x1="92800" y1="47956" x2="92800" y2="47956"/>
                        <a14:backgroundMark x1="93100" y1="47956" x2="89300" y2="36792"/>
                        <a14:backgroundMark x1="90300" y1="38208" x2="91800" y2="52830"/>
                        <a14:backgroundMark x1="93600" y1="47799" x2="93400" y2="47484"/>
                        <a14:backgroundMark x1="93400" y1="47484" x2="93400" y2="47484"/>
                        <a14:backgroundMark x1="93100" y1="47484" x2="93100" y2="47484"/>
                        <a14:backgroundMark x1="93100" y1="47484" x2="93100" y2="47484"/>
                        <a14:backgroundMark x1="93100" y1="47484" x2="93100" y2="47484"/>
                        <a14:backgroundMark x1="93400" y1="47327" x2="93400" y2="47327"/>
                        <a14:backgroundMark x1="93400" y1="47327" x2="93400" y2="47327"/>
                        <a14:backgroundMark x1="93400" y1="47327" x2="93400" y2="47327"/>
                        <a14:backgroundMark x1="92200" y1="52673" x2="92200" y2="52673"/>
                        <a14:backgroundMark x1="92200" y1="52673" x2="92200" y2="52673"/>
                        <a14:backgroundMark x1="92200" y1="52673" x2="92200" y2="52673"/>
                        <a14:backgroundMark x1="91900" y1="52673" x2="91900" y2="52673"/>
                        <a14:backgroundMark x1="92000" y1="52673" x2="92000" y2="52673"/>
                        <a14:backgroundMark x1="92100" y1="52987" x2="92100" y2="52987"/>
                        <a14:backgroundMark x1="92100" y1="52987" x2="92100" y2="52987"/>
                        <a14:backgroundMark x1="92000" y1="53145" x2="92000" y2="53145"/>
                        <a14:backgroundMark x1="92000" y1="53459" x2="92000" y2="53459"/>
                        <a14:backgroundMark x1="92000" y1="53459" x2="92000" y2="53459"/>
                        <a14:backgroundMark x1="91700" y1="53459" x2="91800" y2="53459"/>
                        <a14:backgroundMark x1="91800" y1="53459" x2="91800" y2="53459"/>
                        <a14:backgroundMark x1="92000" y1="53931" x2="92000" y2="53931"/>
                        <a14:backgroundMark x1="92000" y1="53931" x2="92000" y2="53931"/>
                        <a14:backgroundMark x1="91600" y1="53774" x2="91600" y2="53774"/>
                        <a14:backgroundMark x1="91700" y1="53931" x2="91700" y2="53931"/>
                        <a14:backgroundMark x1="92000" y1="53931" x2="92000" y2="53931"/>
                        <a14:backgroundMark x1="92100" y1="53774" x2="92100" y2="53774"/>
                        <a14:backgroundMark x1="92000" y1="53774" x2="92000" y2="53774"/>
                        <a14:backgroundMark x1="91900" y1="53774" x2="91900" y2="53774"/>
                        <a14:backgroundMark x1="91600" y1="53774" x2="91600" y2="53774"/>
                        <a14:backgroundMark x1="91800" y1="54560" x2="91800" y2="54874"/>
                        <a14:backgroundMark x1="91800" y1="53931" x2="91800" y2="53931"/>
                        <a14:backgroundMark x1="92000" y1="54245" x2="92000" y2="54245"/>
                        <a14:backgroundMark x1="91800" y1="53931" x2="91800" y2="53931"/>
                        <a14:backgroundMark x1="91900" y1="54560" x2="91900" y2="54560"/>
                        <a14:backgroundMark x1="91800" y1="54403" x2="91800" y2="54403"/>
                        <a14:backgroundMark x1="91700" y1="54874" x2="91700" y2="54874"/>
                        <a14:backgroundMark x1="91800" y1="55189" x2="91800" y2="55189"/>
                        <a14:backgroundMark x1="91800" y1="55189" x2="91800" y2="55189"/>
                        <a14:backgroundMark x1="91600" y1="54874" x2="91600" y2="54874"/>
                        <a14:backgroundMark x1="91600" y1="53931" x2="91600" y2="53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234">
            <a:off x="5190504" y="695134"/>
            <a:ext cx="3746943" cy="23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028A9869-38C2-49F2-B509-EAB2E94E598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886">
            <a:off x="5163545" y="878875"/>
            <a:ext cx="3701020" cy="29982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27C04-E202-4C42-96C9-E09A0C98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3BF44-42F0-4447-A2F8-F5473351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DD73D-E3D8-4B33-99E2-96B114E1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66" y="1100369"/>
            <a:ext cx="5313040" cy="3577897"/>
          </a:xfrm>
        </p:spPr>
        <p:txBody>
          <a:bodyPr>
            <a:normAutofit/>
          </a:bodyPr>
          <a:lstStyle/>
          <a:p>
            <a:r>
              <a:rPr lang="hr-HR" sz="1800" dirty="0" err="1"/>
              <a:t>Lockdown</a:t>
            </a:r>
            <a:r>
              <a:rPr lang="en-GB" sz="1800" dirty="0"/>
              <a:t> – </a:t>
            </a:r>
            <a:r>
              <a:rPr lang="en-GB" sz="1800" dirty="0" err="1"/>
              <a:t>sve</a:t>
            </a:r>
            <a:r>
              <a:rPr lang="en-GB" sz="1800" dirty="0"/>
              <a:t> se </a:t>
            </a:r>
            <a:r>
              <a:rPr lang="en-GB" sz="1800" dirty="0" err="1"/>
              <a:t>seli</a:t>
            </a:r>
            <a:r>
              <a:rPr lang="en-GB" sz="1800" dirty="0"/>
              <a:t> u online </a:t>
            </a:r>
            <a:r>
              <a:rPr lang="en-GB" sz="1800" dirty="0" err="1"/>
              <a:t>svijet</a:t>
            </a:r>
            <a:endParaRPr lang="en-GB" sz="1800" dirty="0"/>
          </a:p>
          <a:p>
            <a:r>
              <a:rPr lang="en-GB" sz="1800" dirty="0" err="1"/>
              <a:t>Izuzetno</a:t>
            </a:r>
            <a:r>
              <a:rPr lang="en-GB" sz="1800" dirty="0"/>
              <a:t> </a:t>
            </a:r>
            <a:r>
              <a:rPr lang="en-GB" sz="1800" dirty="0" err="1"/>
              <a:t>opterećenje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endParaRPr lang="hr-HR" sz="1800" dirty="0"/>
          </a:p>
          <a:p>
            <a:r>
              <a:rPr lang="en-GB" sz="1800" dirty="0" err="1"/>
              <a:t>Kompletna</a:t>
            </a:r>
            <a:r>
              <a:rPr lang="en-GB" sz="1800" dirty="0"/>
              <a:t> r</a:t>
            </a:r>
            <a:r>
              <a:rPr lang="hr-HR" sz="1800" dirty="0" err="1"/>
              <a:t>ekonstrukcija</a:t>
            </a:r>
            <a:r>
              <a:rPr lang="hr-HR" sz="1800" dirty="0"/>
              <a:t> središnjih servisa</a:t>
            </a:r>
          </a:p>
          <a:p>
            <a:r>
              <a:rPr lang="hr-HR" sz="1800" dirty="0"/>
              <a:t>Uvođenje OIDC</a:t>
            </a:r>
          </a:p>
          <a:p>
            <a:r>
              <a:rPr lang="en-GB" sz="1800" dirty="0"/>
              <a:t>A</a:t>
            </a:r>
            <a:r>
              <a:rPr lang="hr-HR" sz="1800" dirty="0" err="1"/>
              <a:t>utomatiziran</a:t>
            </a:r>
            <a:r>
              <a:rPr lang="hr-HR" sz="1800" dirty="0"/>
              <a:t> je razvoj, nadogradnja i prijenos (novo)razvijenih komponenti središnjih servisa sustava </a:t>
            </a:r>
            <a:r>
              <a:rPr lang="hr-HR" sz="1800" dirty="0" err="1"/>
              <a:t>AAI@EduHr</a:t>
            </a:r>
            <a:r>
              <a:rPr lang="hr-HR" sz="1800" dirty="0"/>
              <a:t> uporabom </a:t>
            </a:r>
            <a:r>
              <a:rPr lang="hr-HR" sz="1800" dirty="0" err="1"/>
              <a:t>git</a:t>
            </a:r>
            <a:r>
              <a:rPr lang="hr-HR" sz="1800" dirty="0"/>
              <a:t>-a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F5421-B789-4553-BA40-FBF3E45A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2020. Godina velikih izazova i rekonstrukcija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628FF4-A34F-4731-9B24-EEA63E66A485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5741CB-EFC4-4688-B5A3-C91465E68FD7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A8BD6E0-D261-46D2-ABAE-0EA675722C75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79A6CC18-0FD3-4E61-9E9E-0430FDDF07E5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E22063-5988-423B-8A87-B968D64AA6EA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6E37C7-23D1-4B32-8E23-81704390F497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70C684-A450-4442-B00F-14046D4BE79C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8A8D179-BDA2-44A3-8DAD-2007A3B5F274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11539A23-5382-4AC1-82A0-86C21A487ABA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949093-FFC3-4169-A60F-C7DD5EC0BBFF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D2EB4D-AB1B-404F-9E59-68B55CDEE846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86E1491-6364-4F49-B90C-2D64826EBBB9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955B217-801E-473E-BDA9-E254C7BAD488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8E2DA1F3-D6D3-4FAE-BCA8-365C6BF1EA23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75E5EB-6AF6-46DB-82DC-FE055A7622DA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39929A-A18F-4389-A477-7E76E0268F5C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BE9D5EED-ADEF-4B8B-9023-58A09052E84D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5DFBD8F-79EC-493B-965A-73301D5D6B75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1330045-FAFD-4D1E-8239-5CCE3DFF8792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D702AF-1E1D-4BF6-82D8-09308CE9D09D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F2ED1B-F64F-4713-8247-C1979FC4027E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1EC83C-F600-4CD5-898B-D9CF06E03F3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48A7C9A-58D8-43ED-B9B3-E7165E98B7F0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CED07D89-DAA0-4B9C-93FE-B52E8CA28F3C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8B9223-16F5-4971-A139-8E000105B0FA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7EA349-F153-4E83-BD7E-EDDE1D934C0E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7C00710-8A85-44A2-B04E-6B159F5C4F84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E77FC79-7050-4DF9-86C4-487AA2512629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1925-15D1-4D17-A08D-077284F98950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F1ED4E-D730-443B-B281-222FC7843000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EDBDF0-77D0-44DD-B948-7F81FA7E2985}"/>
              </a:ext>
            </a:extLst>
          </p:cNvPr>
          <p:cNvGrpSpPr/>
          <p:nvPr/>
        </p:nvGrpSpPr>
        <p:grpSpPr>
          <a:xfrm>
            <a:off x="5804526" y="3793503"/>
            <a:ext cx="1800828" cy="775230"/>
            <a:chOff x="5839642" y="3372177"/>
            <a:chExt cx="1800828" cy="77523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AB4D0D7-72E2-4E14-9AF6-4A26CAE5875C}"/>
                </a:ext>
              </a:extLst>
            </p:cNvPr>
            <p:cNvSpPr/>
            <p:nvPr/>
          </p:nvSpPr>
          <p:spPr>
            <a:xfrm>
              <a:off x="5975769" y="3387529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7B0B0A60-DB0F-4D01-BB61-B28E2906EAFC}"/>
                </a:ext>
              </a:extLst>
            </p:cNvPr>
            <p:cNvSpPr txBox="1"/>
            <p:nvPr/>
          </p:nvSpPr>
          <p:spPr>
            <a:xfrm>
              <a:off x="6231482" y="3372177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F065CF-B372-4BBC-AFBD-5F98EE484828}"/>
                </a:ext>
              </a:extLst>
            </p:cNvPr>
            <p:cNvSpPr txBox="1"/>
            <p:nvPr/>
          </p:nvSpPr>
          <p:spPr>
            <a:xfrm>
              <a:off x="5839642" y="3664703"/>
              <a:ext cx="1514636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Sigurnost i modernizacija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F5772C-6B01-4D22-A733-D188A4D7F8D3}"/>
                </a:ext>
              </a:extLst>
            </p:cNvPr>
            <p:cNvSpPr txBox="1"/>
            <p:nvPr/>
          </p:nvSpPr>
          <p:spPr>
            <a:xfrm>
              <a:off x="6023386" y="340258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2019.-2023.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0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03808E0F-C62B-4315-8405-09416E608FA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6" b="90000" l="10000" r="90000">
                        <a14:foregroundMark x1="16591" y1="7500" x2="68068" y2="11964"/>
                        <a14:foregroundMark x1="68068" y1="11964" x2="93295" y2="44286"/>
                        <a14:foregroundMark x1="93295" y1="44286" x2="86705" y2="88750"/>
                        <a14:foregroundMark x1="86705" y1="88750" x2="62159" y2="88929"/>
                        <a14:foregroundMark x1="62159" y1="88929" x2="44659" y2="84286"/>
                        <a14:foregroundMark x1="44659" y1="84286" x2="21250" y2="91071"/>
                        <a14:foregroundMark x1="21250" y1="91071" x2="4886" y2="60357"/>
                        <a14:foregroundMark x1="4886" y1="60357" x2="11136" y2="27500"/>
                        <a14:foregroundMark x1="11136" y1="27500" x2="20795" y2="6786"/>
                        <a14:foregroundMark x1="20795" y1="6786" x2="20909" y2="6786"/>
                        <a14:foregroundMark x1="43523" y1="44286" x2="65227" y2="55536"/>
                        <a14:foregroundMark x1="65227" y1="55536" x2="26023" y2="56250"/>
                        <a14:foregroundMark x1="26023" y1="56250" x2="55795" y2="58214"/>
                        <a14:foregroundMark x1="32955" y1="63571" x2="30341" y2="68571"/>
                        <a14:foregroundMark x1="52045" y1="64107" x2="49432" y2="73929"/>
                        <a14:foregroundMark x1="55682" y1="78929" x2="75227" y2="80714"/>
                        <a14:foregroundMark x1="75227" y1="80714" x2="51023" y2="70893"/>
                        <a14:foregroundMark x1="51023" y1="70893" x2="87727" y2="76964"/>
                        <a14:foregroundMark x1="87727" y1="76964" x2="68409" y2="77857"/>
                        <a14:foregroundMark x1="68409" y1="77857" x2="67386" y2="79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36914" y="562056"/>
            <a:ext cx="3209894" cy="20426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4FF17-73EB-4D46-A378-24878993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45" y="855933"/>
            <a:ext cx="8607906" cy="357789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202</a:t>
            </a:r>
            <a:r>
              <a:rPr lang="hr-HR" sz="1800" b="1" dirty="0">
                <a:solidFill>
                  <a:srgbClr val="C00000"/>
                </a:solidFill>
              </a:rPr>
              <a:t>1.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1600" dirty="0" err="1"/>
              <a:t>upravljanje</a:t>
            </a:r>
            <a:r>
              <a:rPr lang="en-GB" sz="1600" dirty="0"/>
              <a:t> </a:t>
            </a:r>
            <a:r>
              <a:rPr lang="en-GB" sz="1600" dirty="0" err="1"/>
              <a:t>podacima</a:t>
            </a:r>
            <a:r>
              <a:rPr lang="en-GB" sz="1600" dirty="0"/>
              <a:t> </a:t>
            </a:r>
            <a:r>
              <a:rPr lang="en-GB" sz="1600" dirty="0" err="1"/>
              <a:t>matičnih</a:t>
            </a:r>
            <a:r>
              <a:rPr lang="en-GB" sz="1600" dirty="0"/>
              <a:t> </a:t>
            </a:r>
            <a:r>
              <a:rPr lang="en-GB" sz="1600" dirty="0" err="1"/>
              <a:t>ustanova</a:t>
            </a:r>
            <a:r>
              <a:rPr lang="en-GB" sz="1600" dirty="0"/>
              <a:t> i </a:t>
            </a:r>
            <a:r>
              <a:rPr lang="en-GB" sz="1600" dirty="0" err="1"/>
              <a:t>davatelja</a:t>
            </a:r>
            <a:r>
              <a:rPr lang="en-GB" sz="1600" dirty="0"/>
              <a:t> </a:t>
            </a:r>
            <a:r>
              <a:rPr lang="en-GB" sz="1600" dirty="0" err="1"/>
              <a:t>usluga</a:t>
            </a:r>
            <a:r>
              <a:rPr lang="en-GB" sz="1600" dirty="0"/>
              <a:t> </a:t>
            </a:r>
            <a:br>
              <a:rPr lang="hr-HR" sz="1600" dirty="0"/>
            </a:br>
            <a:r>
              <a:rPr lang="en-GB" sz="1600" dirty="0"/>
              <a:t>u </a:t>
            </a:r>
            <a:r>
              <a:rPr lang="en-GB" sz="1600" dirty="0" err="1"/>
              <a:t>sustavu</a:t>
            </a:r>
            <a:r>
              <a:rPr lang="hr-HR" sz="1600" dirty="0"/>
              <a:t> </a:t>
            </a:r>
            <a:r>
              <a:rPr lang="en-GB" sz="1600" dirty="0">
                <a:hlinkClick r:id="rId5"/>
              </a:rPr>
              <a:t>https://administracija.aaiedu.hr</a:t>
            </a:r>
            <a:endParaRPr lang="en-GB" sz="1600" dirty="0"/>
          </a:p>
          <a:p>
            <a:pPr lvl="1">
              <a:spcBef>
                <a:spcPts val="0"/>
              </a:spcBef>
            </a:pPr>
            <a:r>
              <a:rPr lang="en-GB" sz="1600" dirty="0" err="1"/>
              <a:t>upravljanje</a:t>
            </a:r>
            <a:r>
              <a:rPr lang="en-GB" sz="1600" dirty="0"/>
              <a:t> </a:t>
            </a:r>
            <a:r>
              <a:rPr lang="en-GB" sz="1600" dirty="0" err="1"/>
              <a:t>rizicima</a:t>
            </a:r>
            <a:r>
              <a:rPr lang="en-GB" sz="1600" dirty="0"/>
              <a:t> u </a:t>
            </a:r>
            <a:r>
              <a:rPr lang="en-GB" sz="1600" dirty="0" err="1"/>
              <a:t>Srcu</a:t>
            </a:r>
            <a:r>
              <a:rPr lang="en-GB" sz="1600" dirty="0"/>
              <a:t>: </a:t>
            </a:r>
            <a:r>
              <a:rPr lang="en-GB" sz="1600" dirty="0" err="1"/>
              <a:t>analiza</a:t>
            </a:r>
            <a:r>
              <a:rPr lang="en-GB" sz="1600" dirty="0"/>
              <a:t>, plan </a:t>
            </a:r>
            <a:r>
              <a:rPr lang="en-GB" sz="1600" dirty="0" err="1"/>
              <a:t>ublažavanja</a:t>
            </a:r>
            <a:endParaRPr lang="en-GB" sz="1600" dirty="0"/>
          </a:p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2022</a:t>
            </a:r>
            <a:r>
              <a:rPr lang="hr-HR" sz="1800" b="1" dirty="0">
                <a:solidFill>
                  <a:srgbClr val="C00000"/>
                </a:solidFill>
              </a:rPr>
              <a:t>.</a:t>
            </a:r>
            <a:endParaRPr lang="en-GB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hr-HR" sz="1600" dirty="0"/>
              <a:t>e-Osobna </a:t>
            </a:r>
            <a:r>
              <a:rPr lang="hr-HR" sz="1600" dirty="0" err="1"/>
              <a:t>iskaznic</a:t>
            </a:r>
            <a:r>
              <a:rPr lang="en-GB" sz="1600" dirty="0"/>
              <a:t>e</a:t>
            </a:r>
            <a:r>
              <a:rPr lang="hr-HR" sz="1600" dirty="0"/>
              <a:t> (</a:t>
            </a:r>
            <a:r>
              <a:rPr lang="hr-HR" sz="1600" dirty="0" err="1"/>
              <a:t>eOI</a:t>
            </a:r>
            <a:r>
              <a:rPr lang="hr-HR" sz="1600" dirty="0"/>
              <a:t>)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vjerodajnice</a:t>
            </a:r>
            <a:r>
              <a:rPr lang="en-GB" sz="1600" dirty="0"/>
              <a:t> u </a:t>
            </a:r>
            <a:r>
              <a:rPr lang="en-GB" sz="1600" dirty="0" err="1"/>
              <a:t>drugom</a:t>
            </a:r>
            <a:r>
              <a:rPr lang="en-GB" sz="1600" dirty="0"/>
              <a:t> </a:t>
            </a:r>
            <a:r>
              <a:rPr lang="en-GB" sz="1600" dirty="0" err="1"/>
              <a:t>stupnju</a:t>
            </a:r>
            <a:r>
              <a:rPr lang="en-GB" sz="1600" dirty="0"/>
              <a:t> </a:t>
            </a:r>
            <a:r>
              <a:rPr lang="en-GB" sz="1600" dirty="0" err="1"/>
              <a:t>autentikacije</a:t>
            </a:r>
            <a:r>
              <a:rPr lang="hr-HR" sz="1600" dirty="0"/>
              <a:t>,</a:t>
            </a:r>
            <a:endParaRPr lang="en-GB" sz="1600" dirty="0"/>
          </a:p>
          <a:p>
            <a:pPr lvl="1">
              <a:spcBef>
                <a:spcPts val="0"/>
              </a:spcBef>
            </a:pPr>
            <a:r>
              <a:rPr lang="hr-HR" sz="1600" dirty="0" err="1"/>
              <a:t>autentikacija</a:t>
            </a:r>
            <a:r>
              <a:rPr lang="hr-HR" sz="1600" dirty="0"/>
              <a:t> uporabom WebAuthn protokola </a:t>
            </a:r>
            <a:r>
              <a:rPr lang="en-GB" sz="1600" dirty="0"/>
              <a:t>u </a:t>
            </a:r>
            <a:r>
              <a:rPr lang="en-GB" sz="1600" dirty="0" err="1"/>
              <a:t>drugom</a:t>
            </a:r>
            <a:r>
              <a:rPr lang="en-GB" sz="1600" dirty="0"/>
              <a:t> </a:t>
            </a:r>
            <a:r>
              <a:rPr lang="en-GB" sz="1600" dirty="0" err="1"/>
              <a:t>stupnju</a:t>
            </a:r>
            <a:r>
              <a:rPr lang="en-GB" sz="1600" dirty="0"/>
              <a:t> </a:t>
            </a:r>
            <a:r>
              <a:rPr lang="en-GB" sz="1600" dirty="0" err="1"/>
              <a:t>autentikacije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C00000"/>
                </a:solidFill>
              </a:rPr>
              <a:t>2023</a:t>
            </a:r>
            <a:r>
              <a:rPr lang="hr-HR" sz="1800" dirty="0"/>
              <a:t>.</a:t>
            </a:r>
            <a:endParaRPr lang="en-GB" sz="1800" dirty="0"/>
          </a:p>
          <a:p>
            <a:pPr lvl="1">
              <a:spcBef>
                <a:spcPts val="0"/>
              </a:spcBef>
            </a:pPr>
            <a:r>
              <a:rPr lang="hr-HR" sz="1600" dirty="0"/>
              <a:t>automatiziran i pojednostavljen proces izdavanja vjerodajnica drugog stupnja. </a:t>
            </a:r>
            <a:endParaRPr lang="en-GB" sz="1600" dirty="0"/>
          </a:p>
          <a:p>
            <a:pPr lvl="1">
              <a:spcBef>
                <a:spcPts val="0"/>
              </a:spcBef>
            </a:pPr>
            <a:r>
              <a:rPr lang="pl-PL" sz="1600" dirty="0"/>
              <a:t>podrška za novi protokol – ADFS</a:t>
            </a:r>
            <a:endParaRPr lang="hr-HR" sz="1600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5B4C-330C-499E-A66D-A4DAB9CF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4608D-F67D-42D3-98EF-4C120C2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7A1F29-B0AA-4620-A69D-B54E0559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</a:t>
            </a:r>
            <a:r>
              <a:rPr lang="hr-HR" dirty="0"/>
              <a:t>. -</a:t>
            </a:r>
            <a:r>
              <a:rPr lang="en-GB" dirty="0"/>
              <a:t> 2023</a:t>
            </a:r>
            <a:r>
              <a:rPr lang="hr-HR" dirty="0"/>
              <a:t>. Novi sigurnosni standardi</a:t>
            </a:r>
            <a:r>
              <a:rPr lang="en-GB" dirty="0"/>
              <a:t> </a:t>
            </a:r>
            <a:endParaRPr lang="hr-H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EB9D15-1463-4190-97D6-70851C5DDFCD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9DEAEE-7EE3-4ADF-A4B9-B2A1C93D321D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16CD1E8-B890-4AEA-8A38-93F229AE1860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DA97D157-B50C-4467-AB27-F8674CB5D2F2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8FA1CA-867E-4B27-B0C5-0087C68D721B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68F8FC-AF9B-4E03-AC09-D57A35326008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B972C6-10AB-43EC-9155-6C7C8283896B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E6E3FED9-AFB2-46CF-8E57-7015D9260A6B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1EE1CE28-6E87-4AA3-B755-4CB792196B3A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2340D6-2864-4583-85AD-72864033539E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E7F650B-8149-44AA-9F1E-675C0A3B4308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35B154-7C84-47C1-BD95-45B1E90938CA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618EDA1-A7F2-4CCC-90B2-C807B3C88FAF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A62D8BCF-4C91-46E7-B312-6F5F2D5F1A75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FFD37A-BA77-4731-9583-0BB8738BD8AC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57C1E5-5A10-4415-AC55-10141C2D23D7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DA0CA723-7B33-4E52-9A7B-7F1290D882B7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C20E10-8EAA-4EF2-B8A5-D347DB9FA056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7D9AA8-5567-4F71-8943-7751963A880E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69C4BE-8BE8-4F81-9AC1-F690ECC47F6E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F9065D5-5D00-45E7-8275-06ECC6AC30BA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003D86-8851-4BFC-AF04-F692C5D7B5A9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A31EA3B-0380-4B79-ADD1-046DB1743BA0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31773E9B-1C64-4A2E-A69B-DA2AFCF7F885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5A4659-5AEA-47C5-BAD2-120810BEDD9E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C064AD-11EB-4F73-9D99-23E49E1E9FBE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7BF9CA-EF97-4341-82A1-665E4A2C4E1D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1159438-2969-41D4-828D-BA366780BD77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F324BE-E79C-4D3C-ADB2-FD9FA33A472D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81412E-2A89-4D3E-B983-342F1C973452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BDC3E0-9057-465D-A6F7-EDA6737D4A4F}"/>
              </a:ext>
            </a:extLst>
          </p:cNvPr>
          <p:cNvGrpSpPr/>
          <p:nvPr/>
        </p:nvGrpSpPr>
        <p:grpSpPr>
          <a:xfrm>
            <a:off x="5804526" y="3793503"/>
            <a:ext cx="1800828" cy="775230"/>
            <a:chOff x="5839642" y="3372177"/>
            <a:chExt cx="1800828" cy="77523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DB2A877-2D69-473E-ADBA-69B323A035D6}"/>
                </a:ext>
              </a:extLst>
            </p:cNvPr>
            <p:cNvSpPr/>
            <p:nvPr/>
          </p:nvSpPr>
          <p:spPr>
            <a:xfrm>
              <a:off x="5975769" y="3387529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37FF0FEC-368D-4171-B7ED-7BAD72EAF2A5}"/>
                </a:ext>
              </a:extLst>
            </p:cNvPr>
            <p:cNvSpPr txBox="1"/>
            <p:nvPr/>
          </p:nvSpPr>
          <p:spPr>
            <a:xfrm>
              <a:off x="6231482" y="3372177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ECE5A0-F429-402A-A846-25C96A89BD96}"/>
                </a:ext>
              </a:extLst>
            </p:cNvPr>
            <p:cNvSpPr txBox="1"/>
            <p:nvPr/>
          </p:nvSpPr>
          <p:spPr>
            <a:xfrm>
              <a:off x="5839642" y="3664703"/>
              <a:ext cx="1514636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Sigurnost i modernizacija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25AD3D-F6BA-49F0-B271-3A5E18046D74}"/>
                </a:ext>
              </a:extLst>
            </p:cNvPr>
            <p:cNvSpPr txBox="1"/>
            <p:nvPr/>
          </p:nvSpPr>
          <p:spPr>
            <a:xfrm>
              <a:off x="6023386" y="3402582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2019.-2023.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5B121AEE-9623-4639-BDE8-DB35C3A6DCC4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8" b="92353" l="4178" r="93995">
                        <a14:foregroundMark x1="14621" y1="47451" x2="18799" y2="47451"/>
                        <a14:foregroundMark x1="43211" y1="90784" x2="35379" y2="90980"/>
                        <a14:foregroundMark x1="35379" y1="90980" x2="43342" y2="92745"/>
                        <a14:foregroundMark x1="43342" y1="92745" x2="40078" y2="90784"/>
                        <a14:foregroundMark x1="90209" y1="42157" x2="93995" y2="51176"/>
                        <a14:foregroundMark x1="93995" y1="51176" x2="90339" y2="43922"/>
                        <a14:foregroundMark x1="9922" y1="42745" x2="9530" y2="52941"/>
                        <a14:foregroundMark x1="9530" y1="52941" x2="7963" y2="49412"/>
                        <a14:foregroundMark x1="65144" y1="10000" x2="58486" y2="9608"/>
                        <a14:foregroundMark x1="58486" y1="9608" x2="64491" y2="9608"/>
                        <a14:foregroundMark x1="4178" y1="46471" x2="4178" y2="4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9136" y="2220816"/>
            <a:ext cx="1216543" cy="8099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08B6E-CD14-41E2-9FBB-5086D27E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65790-C020-45DF-BDDE-298F9E74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348C-A3CD-4206-B5E0-9B1991FE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50" y="1187803"/>
            <a:ext cx="6452086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s-ES" sz="1800" dirty="0" err="1"/>
              <a:t>Sudjelovanje</a:t>
            </a:r>
            <a:r>
              <a:rPr lang="es-ES" sz="1800" dirty="0"/>
              <a:t> u </a:t>
            </a:r>
            <a:r>
              <a:rPr lang="es-ES" sz="1800" dirty="0" err="1"/>
              <a:t>pisanju</a:t>
            </a:r>
            <a:r>
              <a:rPr lang="es-ES" sz="1800" dirty="0"/>
              <a:t> OIDC </a:t>
            </a:r>
            <a:r>
              <a:rPr lang="es-ES" sz="1800" dirty="0" err="1"/>
              <a:t>Federation</a:t>
            </a:r>
            <a:r>
              <a:rPr lang="es-ES" sz="1800" dirty="0"/>
              <a:t> </a:t>
            </a:r>
            <a:r>
              <a:rPr lang="es-ES" sz="1800" dirty="0" err="1"/>
              <a:t>specifikacije</a:t>
            </a:r>
            <a:endParaRPr lang="es-ES" sz="1800" dirty="0"/>
          </a:p>
          <a:p>
            <a:pPr>
              <a:defRPr sz="2200"/>
            </a:pPr>
            <a:r>
              <a:rPr lang="es-ES" sz="1800" dirty="0" err="1"/>
              <a:t>Implementacija</a:t>
            </a:r>
            <a:r>
              <a:rPr lang="es-ES" sz="1800" dirty="0"/>
              <a:t> u </a:t>
            </a:r>
            <a:r>
              <a:rPr lang="es-ES" sz="1800" dirty="0" err="1"/>
              <a:t>SimpleSAMLphp</a:t>
            </a:r>
            <a:endParaRPr lang="es-ES" sz="1800" dirty="0"/>
          </a:p>
          <a:p>
            <a:pPr>
              <a:defRPr sz="2200"/>
            </a:pPr>
            <a:r>
              <a:rPr lang="es-ES" sz="1800" dirty="0"/>
              <a:t>U </a:t>
            </a:r>
            <a:r>
              <a:rPr lang="es-ES" sz="1800" dirty="0" err="1"/>
              <a:t>sklopu</a:t>
            </a:r>
            <a:r>
              <a:rPr lang="es-ES" sz="1800" dirty="0"/>
              <a:t> </a:t>
            </a:r>
            <a:r>
              <a:rPr lang="es-ES" sz="1800" dirty="0" err="1"/>
              <a:t>projekta</a:t>
            </a:r>
            <a:r>
              <a:rPr lang="es-ES" sz="1800" dirty="0"/>
              <a:t> eduGAIN </a:t>
            </a:r>
            <a:r>
              <a:rPr lang="es-ES" sz="1800" dirty="0" err="1"/>
              <a:t>OpenID</a:t>
            </a:r>
            <a:r>
              <a:rPr lang="es-ES" sz="1800" dirty="0"/>
              <a:t> </a:t>
            </a:r>
            <a:r>
              <a:rPr lang="es-ES" sz="1800" dirty="0" err="1"/>
              <a:t>Federation</a:t>
            </a:r>
            <a:r>
              <a:rPr lang="es-ES" sz="1800" dirty="0"/>
              <a:t> </a:t>
            </a:r>
            <a:r>
              <a:rPr lang="es-ES" sz="1800" dirty="0" err="1"/>
              <a:t>Pilot</a:t>
            </a:r>
            <a:r>
              <a:rPr lang="es-ES" sz="1800" dirty="0"/>
              <a:t> </a:t>
            </a:r>
            <a:r>
              <a:rPr lang="es-ES" sz="1800" dirty="0" err="1"/>
              <a:t>AAI@EduHr</a:t>
            </a:r>
            <a:r>
              <a:rPr lang="es-ES" sz="1800" dirty="0"/>
              <a:t> je </a:t>
            </a:r>
            <a:r>
              <a:rPr lang="es-ES" sz="1800" dirty="0" err="1"/>
              <a:t>prva</a:t>
            </a:r>
            <a:r>
              <a:rPr lang="es-ES" sz="1800" dirty="0"/>
              <a:t> </a:t>
            </a:r>
            <a:r>
              <a:rPr lang="es-ES" sz="1800" dirty="0" err="1"/>
              <a:t>federacija</a:t>
            </a:r>
            <a:r>
              <a:rPr lang="es-ES" sz="1800" dirty="0"/>
              <a:t> u eduGAIN-u </a:t>
            </a:r>
            <a:r>
              <a:rPr lang="es-ES" sz="1800" dirty="0" err="1"/>
              <a:t>koja</a:t>
            </a:r>
            <a:r>
              <a:rPr lang="es-ES" sz="1800" dirty="0"/>
              <a:t> je </a:t>
            </a:r>
            <a:r>
              <a:rPr lang="es-ES" sz="1800" dirty="0" err="1"/>
              <a:t>uspješno</a:t>
            </a:r>
            <a:r>
              <a:rPr lang="es-ES" sz="1800" dirty="0"/>
              <a:t> </a:t>
            </a:r>
            <a:r>
              <a:rPr lang="es-ES" sz="1800" dirty="0" err="1"/>
              <a:t>isprobala</a:t>
            </a:r>
            <a:r>
              <a:rPr lang="es-ES" sz="1800" dirty="0"/>
              <a:t> </a:t>
            </a:r>
            <a:r>
              <a:rPr lang="es-ES" sz="1800" dirty="0" err="1"/>
              <a:t>implementaciju</a:t>
            </a:r>
            <a:r>
              <a:rPr lang="es-ES" sz="1800" dirty="0"/>
              <a:t> </a:t>
            </a:r>
            <a:r>
              <a:rPr lang="es-ES" sz="1800" dirty="0" err="1"/>
              <a:t>OpenID</a:t>
            </a:r>
            <a:r>
              <a:rPr lang="es-ES" sz="1800" dirty="0"/>
              <a:t> </a:t>
            </a:r>
            <a:r>
              <a:rPr lang="es-ES" sz="1800" dirty="0" err="1"/>
              <a:t>Federation</a:t>
            </a:r>
            <a:r>
              <a:rPr lang="es-ES" sz="1800" dirty="0"/>
              <a:t> </a:t>
            </a:r>
            <a:r>
              <a:rPr lang="es-ES" sz="1800" dirty="0" err="1"/>
              <a:t>protokola</a:t>
            </a:r>
            <a:r>
              <a:rPr lang="es-ES" sz="1800" dirty="0"/>
              <a:t> </a:t>
            </a:r>
            <a:r>
              <a:rPr lang="es-ES" sz="1800" dirty="0" err="1"/>
              <a:t>korištenjem</a:t>
            </a:r>
            <a:r>
              <a:rPr lang="es-ES" sz="1800" dirty="0"/>
              <a:t> </a:t>
            </a:r>
            <a:r>
              <a:rPr lang="es-ES" sz="1800" dirty="0" err="1"/>
              <a:t>alata</a:t>
            </a:r>
            <a:r>
              <a:rPr lang="es-ES" sz="1800" dirty="0"/>
              <a:t> </a:t>
            </a:r>
            <a:r>
              <a:rPr lang="es-ES" sz="1800" dirty="0" err="1"/>
              <a:t>SimpleSAMLphp</a:t>
            </a:r>
            <a:endParaRPr lang="es-ES" sz="1800" dirty="0"/>
          </a:p>
          <a:p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19219-350E-4EEB-ABBC-1989F036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2024. Početak nove faze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8D3496-7CBC-48EB-86ED-8BBF1C638896}"/>
              </a:ext>
            </a:extLst>
          </p:cNvPr>
          <p:cNvGrpSpPr/>
          <p:nvPr/>
        </p:nvGrpSpPr>
        <p:grpSpPr>
          <a:xfrm>
            <a:off x="267135" y="3813434"/>
            <a:ext cx="8433528" cy="763493"/>
            <a:chOff x="393744" y="2350394"/>
            <a:chExt cx="8433528" cy="76349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7A57512-9945-4471-84B6-A945BA01688D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DF3D7453-D85E-4683-B8F8-060FC59A21D3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Rectangle: Rounded Corners 4">
                <a:extLst>
                  <a:ext uri="{FF2B5EF4-FFF2-40B4-BE49-F238E27FC236}">
                    <a16:creationId xmlns:a16="http://schemas.microsoft.com/office/drawing/2014/main" id="{82202A4E-5172-4ABA-A4ED-615AC3DC9B0A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B4459EF-3BD5-4159-A773-4D465AA85289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7BFCED-C71A-46E7-A786-9ECEC6ED92E0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AA0BD4-6F3C-4F1A-9E0A-8B750EE8A245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6E9460E2-9495-4558-A4F2-D3103995A64B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Rectangle: Rounded Corners 4">
                <a:extLst>
                  <a:ext uri="{FF2B5EF4-FFF2-40B4-BE49-F238E27FC236}">
                    <a16:creationId xmlns:a16="http://schemas.microsoft.com/office/drawing/2014/main" id="{BFA94A3C-9EA9-4506-8FE0-38721FEE0ECE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A62841-16A8-4792-AF62-986E1C42D488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59EC0AE-7F7F-4860-ACBB-0595C75E8A67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DF5A33-D767-4D0E-BB2D-2F001C47D13D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368F90E-6783-4ED0-8D38-59B0B97F9104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Rectangle: Rounded Corners 4">
                <a:extLst>
                  <a:ext uri="{FF2B5EF4-FFF2-40B4-BE49-F238E27FC236}">
                    <a16:creationId xmlns:a16="http://schemas.microsoft.com/office/drawing/2014/main" id="{CEFD8D70-0570-4A6B-BE61-4970E14993CF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C4513CB-A6BB-499F-B800-1EF2879CFB76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5F86A8D-D2A7-44DA-B726-3B907E01B0E4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627E0C9B-926B-4A27-900A-3B0C61C59267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51AA810-F4C2-4466-99DF-3A498B4BA13C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297BFDE-7FA7-4EEA-BC6A-C2CCBEF9F156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F4B5A05-AAD4-489C-8E78-F41DC6967961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E7D73C3-BE39-40D0-83DE-02FF75F59D97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5EB6D25-7B79-45A6-96E4-AD75E09E5E7A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9C3D9D68-0125-49EE-9131-2BDAEA51C89D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Rectangle: Rounded Corners 4">
                <a:extLst>
                  <a:ext uri="{FF2B5EF4-FFF2-40B4-BE49-F238E27FC236}">
                    <a16:creationId xmlns:a16="http://schemas.microsoft.com/office/drawing/2014/main" id="{644432FB-8FFB-47C1-8D5F-058380DDDB8B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495F0D-E07D-4243-BE5B-B1EF2EC17196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A239BB0-EEF7-4667-A517-27F376CED6D0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7A92944-3E96-4E66-9A1E-E2EF34D6AEA6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D320F815-53DF-4FB4-827B-3C96A13E67CF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46A505-3750-40EB-87C3-358EA8129FE2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517396F-19D8-45B9-AA91-AF1C2E0DFE8A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A788E32-1452-4354-A4FA-C199D059F924}"/>
              </a:ext>
            </a:extLst>
          </p:cNvPr>
          <p:cNvGrpSpPr/>
          <p:nvPr/>
        </p:nvGrpSpPr>
        <p:grpSpPr>
          <a:xfrm>
            <a:off x="7190481" y="3813434"/>
            <a:ext cx="1514636" cy="759878"/>
            <a:chOff x="7190100" y="3349921"/>
            <a:chExt cx="1514636" cy="759878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7491178-E4AB-4E0A-9CDA-40C8FC764350}"/>
                </a:ext>
              </a:extLst>
            </p:cNvPr>
            <p:cNvSpPr/>
            <p:nvPr/>
          </p:nvSpPr>
          <p:spPr>
            <a:xfrm>
              <a:off x="7350600" y="3349921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5106BF2-854A-422B-9DEE-2E516D0B79A5}"/>
                </a:ext>
              </a:extLst>
            </p:cNvPr>
            <p:cNvSpPr txBox="1"/>
            <p:nvPr/>
          </p:nvSpPr>
          <p:spPr>
            <a:xfrm>
              <a:off x="7190100" y="366410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Nova faza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7BA2B84-C560-480C-8F18-F4FB817327E7}"/>
                </a:ext>
              </a:extLst>
            </p:cNvPr>
            <p:cNvSpPr txBox="1"/>
            <p:nvPr/>
          </p:nvSpPr>
          <p:spPr>
            <a:xfrm>
              <a:off x="7419468" y="3394134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2024.-2026.</a:t>
              </a: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6F8C0F1B-BDD9-4E5B-8FF5-C4AA2C7C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70000"/>
          </a:blip>
          <a:stretch>
            <a:fillRect/>
          </a:stretch>
        </p:blipFill>
        <p:spPr>
          <a:xfrm rot="264003">
            <a:off x="6536173" y="1242151"/>
            <a:ext cx="2723201" cy="27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cure security Images - Free Download on Freepik">
            <a:extLst>
              <a:ext uri="{FF2B5EF4-FFF2-40B4-BE49-F238E27FC236}">
                <a16:creationId xmlns:a16="http://schemas.microsoft.com/office/drawing/2014/main" id="{EFAA694D-0BE7-4E5E-A3CE-843F6C1B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43" y="1493221"/>
            <a:ext cx="3734504" cy="26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972C7-C77D-4D86-AC97-66EAD3E3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FAC28-E84D-4954-A4C6-B2BAD91E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D0D5-0206-45F1-BD10-19E37B29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06" y="1024445"/>
            <a:ext cx="6107625" cy="3577897"/>
          </a:xfrm>
        </p:spPr>
        <p:txBody>
          <a:bodyPr>
            <a:normAutofit/>
          </a:bodyPr>
          <a:lstStyle/>
          <a:p>
            <a:r>
              <a:rPr lang="en-GB" sz="1800" dirty="0" err="1"/>
              <a:t>Detaljna</a:t>
            </a:r>
            <a:r>
              <a:rPr lang="en-GB" sz="1800" dirty="0"/>
              <a:t> </a:t>
            </a:r>
            <a:r>
              <a:rPr lang="en-GB" sz="1800" dirty="0" err="1"/>
              <a:t>logička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sigurnosna</a:t>
            </a:r>
            <a:r>
              <a:rPr lang="en-GB" sz="1800" dirty="0"/>
              <a:t> </a:t>
            </a:r>
            <a:r>
              <a:rPr lang="en-GB" sz="1800" dirty="0" err="1"/>
              <a:t>analiza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veza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pojedinim</a:t>
            </a:r>
            <a:r>
              <a:rPr lang="en-GB" sz="1800" dirty="0"/>
              <a:t> </a:t>
            </a:r>
            <a:r>
              <a:rPr lang="en-GB" sz="1800" dirty="0" err="1"/>
              <a:t>komponentama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endParaRPr lang="en-GB" sz="1800" dirty="0"/>
          </a:p>
          <a:p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svog</a:t>
            </a:r>
            <a:r>
              <a:rPr lang="en-GB" sz="1800" dirty="0"/>
              <a:t> </a:t>
            </a:r>
            <a:r>
              <a:rPr lang="en-GB" sz="1800" dirty="0" err="1"/>
              <a:t>koda</a:t>
            </a:r>
            <a:r>
              <a:rPr lang="en-GB" sz="1800" dirty="0"/>
              <a:t> </a:t>
            </a:r>
            <a:r>
              <a:rPr lang="en-GB" sz="1800" dirty="0" err="1"/>
              <a:t>korištenih</a:t>
            </a:r>
            <a:r>
              <a:rPr lang="en-GB" sz="1800" dirty="0"/>
              <a:t> </a:t>
            </a:r>
            <a:r>
              <a:rPr lang="en-GB" sz="1800" dirty="0" err="1"/>
              <a:t>aplikacija</a:t>
            </a:r>
            <a:r>
              <a:rPr lang="en-GB" sz="1800" dirty="0"/>
              <a:t> </a:t>
            </a:r>
            <a:r>
              <a:rPr lang="en-GB" sz="1800" dirty="0" err="1"/>
              <a:t>sustavima</a:t>
            </a:r>
            <a:r>
              <a:rPr lang="en-GB" sz="1800" dirty="0"/>
              <a:t> za </a:t>
            </a:r>
            <a:r>
              <a:rPr lang="en-GB" sz="1800" dirty="0" err="1"/>
              <a:t>automatsku</a:t>
            </a:r>
            <a:r>
              <a:rPr lang="en-GB" sz="1800" dirty="0"/>
              <a:t> </a:t>
            </a:r>
            <a:r>
              <a:rPr lang="en-GB" sz="1800" dirty="0" err="1"/>
              <a:t>provjeru</a:t>
            </a:r>
            <a:r>
              <a:rPr lang="en-GB" sz="1800" dirty="0"/>
              <a:t> </a:t>
            </a:r>
            <a:r>
              <a:rPr lang="en-GB" sz="1800" dirty="0" err="1"/>
              <a:t>koda</a:t>
            </a:r>
            <a:endParaRPr lang="en-GB" sz="1800" dirty="0"/>
          </a:p>
          <a:p>
            <a:r>
              <a:rPr lang="en-GB" sz="1800" dirty="0" err="1"/>
              <a:t>Uvođenje</a:t>
            </a:r>
            <a:r>
              <a:rPr lang="en-GB" sz="1800" dirty="0"/>
              <a:t> </a:t>
            </a:r>
            <a:r>
              <a:rPr lang="en-GB" sz="1800" dirty="0" err="1"/>
              <a:t>automatskih</a:t>
            </a:r>
            <a:r>
              <a:rPr lang="en-GB" sz="1800" dirty="0"/>
              <a:t> </a:t>
            </a:r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programskog</a:t>
            </a:r>
            <a:r>
              <a:rPr lang="en-GB" sz="1800" dirty="0"/>
              <a:t> </a:t>
            </a:r>
            <a:r>
              <a:rPr lang="en-GB" sz="1800" dirty="0" err="1"/>
              <a:t>koda</a:t>
            </a:r>
            <a:r>
              <a:rPr lang="en-GB" sz="1800" dirty="0"/>
              <a:t> </a:t>
            </a:r>
            <a:r>
              <a:rPr lang="en-GB" sz="1800" dirty="0" err="1"/>
              <a:t>prije</a:t>
            </a:r>
            <a:r>
              <a:rPr lang="en-GB" sz="1800" dirty="0"/>
              <a:t> </a:t>
            </a:r>
            <a:r>
              <a:rPr lang="en-GB" sz="1800" dirty="0" err="1"/>
              <a:t>puštanja</a:t>
            </a:r>
            <a:r>
              <a:rPr lang="en-GB" sz="1800" dirty="0"/>
              <a:t> u </a:t>
            </a:r>
            <a:r>
              <a:rPr lang="en-GB" sz="1800" dirty="0" err="1"/>
              <a:t>produkciju</a:t>
            </a:r>
            <a:endParaRPr lang="en-GB" sz="1800" dirty="0"/>
          </a:p>
          <a:p>
            <a:r>
              <a:rPr lang="en-GB" sz="1800" dirty="0"/>
              <a:t>Rad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novom</a:t>
            </a:r>
            <a:r>
              <a:rPr lang="en-GB" sz="1800" dirty="0"/>
              <a:t> AOSI </a:t>
            </a:r>
            <a:r>
              <a:rPr lang="en-GB" sz="1800" dirty="0" err="1"/>
              <a:t>aplikaciji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podizanje</a:t>
            </a:r>
            <a:r>
              <a:rPr lang="en-GB" sz="1800" dirty="0"/>
              <a:t> </a:t>
            </a:r>
            <a:r>
              <a:rPr lang="en-GB" sz="1800" dirty="0" err="1"/>
              <a:t>razine</a:t>
            </a:r>
            <a:r>
              <a:rPr lang="en-GB" sz="1800" dirty="0"/>
              <a:t> </a:t>
            </a:r>
            <a:r>
              <a:rPr lang="en-GB" sz="1800" dirty="0" err="1"/>
              <a:t>sigurnosti</a:t>
            </a:r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4A9EB5-0354-4E29-8405-98450BEB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hr-HR" dirty="0"/>
              <a:t>2</a:t>
            </a:r>
            <a:r>
              <a:rPr lang="en-GB" dirty="0"/>
              <a:t>5</a:t>
            </a:r>
            <a:r>
              <a:rPr lang="hr-HR" dirty="0"/>
              <a:t>.</a:t>
            </a:r>
            <a:r>
              <a:rPr lang="en-GB" dirty="0"/>
              <a:t> </a:t>
            </a:r>
            <a:r>
              <a:rPr lang="en-GB" dirty="0" err="1"/>
              <a:t>Sigurnost</a:t>
            </a:r>
            <a:r>
              <a:rPr lang="en-GB" dirty="0"/>
              <a:t>, </a:t>
            </a:r>
            <a:r>
              <a:rPr lang="en-GB" dirty="0" err="1"/>
              <a:t>sigurnost</a:t>
            </a:r>
            <a:r>
              <a:rPr lang="en-GB" dirty="0"/>
              <a:t>, </a:t>
            </a:r>
            <a:r>
              <a:rPr lang="en-GB" dirty="0" err="1"/>
              <a:t>sigurnost</a:t>
            </a:r>
            <a:endParaRPr lang="hr-H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58A2C1-1C97-41B5-865D-866A8C3C0C1D}"/>
              </a:ext>
            </a:extLst>
          </p:cNvPr>
          <p:cNvGrpSpPr/>
          <p:nvPr/>
        </p:nvGrpSpPr>
        <p:grpSpPr>
          <a:xfrm>
            <a:off x="267135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74C7DE-FEC9-4AE1-85BA-2A26A580DDA3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94C062C-0E89-45AD-80B3-B102C068E6F2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F302E756-7145-48AD-A465-C42053049BC1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7002DC-0E32-4765-9A4C-C4D11CE96B1A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A56237-4CC4-4B62-B704-5C967505CCC4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9F9F139-4C37-400E-B0E4-D3DFD40E4C9B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5A37CC9-9CFD-4BA4-9A50-C4508CA45FCE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B8682A59-AD1A-4876-8612-32F3DEA356E0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73ECFAE-D1A0-42EA-BE17-B69BAC046518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FF0875-63DC-4AD4-BCBB-85988A05BFD4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B151A4-36C3-4604-99E8-7D06AA6A47C5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A978E52-BC7A-402E-A754-A9F336BDA7D0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65F72F5D-0B0D-4D25-8CA9-F8FD6E656196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1E47D3-CC0F-4362-BE9A-9F56A8F70645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6C4DB45-D85F-492D-A848-97A99963A199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A6ECA44F-8CAB-4B04-9215-AD5509130905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C7A4C5-A120-438C-83C4-4021F545B710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2E6D0FD-48EC-454B-B42F-B0459CE7CABD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CCFE1E-82E8-4C91-AFEF-BAB65A615BF9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C78CD5-3460-457F-92FA-15E516952F61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EB2183-0D4C-4932-991C-9FE2311326EC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C35DC6D-1347-4BB9-80F5-E3945EE49CD7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4A77E1C0-AE6C-4573-8626-E32375109A0F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B94998-D9B7-47EF-B65E-28BEF73AD062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AD862B-DB4E-401F-88BC-B6371FD85874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E08BBC-E7DC-432D-9161-203BDA0EE541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434C811-CC62-4B71-9660-63EDB0CD2F33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BF859E-F148-454A-B4B7-22FC2ED375AD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A2A467-D113-4E22-AE77-1A05046F7AAA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345A0C-19CC-44A2-89A7-1989ED3FC582}"/>
              </a:ext>
            </a:extLst>
          </p:cNvPr>
          <p:cNvGrpSpPr/>
          <p:nvPr/>
        </p:nvGrpSpPr>
        <p:grpSpPr>
          <a:xfrm>
            <a:off x="7190481" y="3813434"/>
            <a:ext cx="1514636" cy="759878"/>
            <a:chOff x="7190100" y="3349921"/>
            <a:chExt cx="1514636" cy="75987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66E1E80-C2BB-40BD-8083-BD50A7614326}"/>
                </a:ext>
              </a:extLst>
            </p:cNvPr>
            <p:cNvSpPr/>
            <p:nvPr/>
          </p:nvSpPr>
          <p:spPr>
            <a:xfrm>
              <a:off x="7350600" y="3349921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B7BFE0-23DF-4E7A-AF40-E7D2CBE28A38}"/>
                </a:ext>
              </a:extLst>
            </p:cNvPr>
            <p:cNvSpPr txBox="1"/>
            <p:nvPr/>
          </p:nvSpPr>
          <p:spPr>
            <a:xfrm>
              <a:off x="7190100" y="366410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Nova faza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23BD00F-E9D6-4BCD-93A4-C18E3AC9CB8B}"/>
                </a:ext>
              </a:extLst>
            </p:cNvPr>
            <p:cNvSpPr txBox="1"/>
            <p:nvPr/>
          </p:nvSpPr>
          <p:spPr>
            <a:xfrm>
              <a:off x="7419468" y="3394134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2024.-2026.</a:t>
              </a:r>
            </a:p>
          </p:txBody>
        </p:sp>
      </p:grpSp>
      <p:pic>
        <p:nvPicPr>
          <p:cNvPr id="54" name="Picture 4" descr="Tagged content of CEU in portfolio &quot;Centar za e-učenje&quot; - e-portfolio">
            <a:extLst>
              <a:ext uri="{FF2B5EF4-FFF2-40B4-BE49-F238E27FC236}">
                <a16:creationId xmlns:a16="http://schemas.microsoft.com/office/drawing/2014/main" id="{204CB85E-FAE8-4DAD-ABCE-67188837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52" y="976450"/>
            <a:ext cx="1514636" cy="10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540B3-9D93-42A7-AE4B-0461359D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CCB92-85BD-4041-8F6C-6CBF9139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CB2DA-E18C-4344-9924-4B06B712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24" y="1258632"/>
            <a:ext cx="4906986" cy="3117749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hr-HR" sz="1800" dirty="0"/>
              <a:t>239 matičnih ustanova</a:t>
            </a:r>
          </a:p>
          <a:p>
            <a:pPr>
              <a:defRPr sz="2200"/>
            </a:pPr>
            <a:r>
              <a:rPr lang="hr-HR" sz="1800" dirty="0"/>
              <a:t>1.034.870 e-identiteta</a:t>
            </a:r>
          </a:p>
          <a:p>
            <a:pPr>
              <a:defRPr sz="2200"/>
            </a:pPr>
            <a:r>
              <a:rPr lang="hr-HR" sz="1800" dirty="0"/>
              <a:t>943 usluge</a:t>
            </a:r>
          </a:p>
          <a:p>
            <a:pPr>
              <a:defRPr sz="2200"/>
            </a:pPr>
            <a:r>
              <a:rPr lang="hr-HR" sz="1800" dirty="0"/>
              <a:t>1.014.443.914 RADIUS </a:t>
            </a:r>
            <a:r>
              <a:rPr lang="hr-HR" sz="1800" dirty="0" err="1"/>
              <a:t>autentikacija</a:t>
            </a:r>
            <a:endParaRPr lang="hr-HR" sz="1800" dirty="0"/>
          </a:p>
          <a:p>
            <a:pPr>
              <a:defRPr sz="2200"/>
            </a:pPr>
            <a:r>
              <a:rPr lang="hr-HR" sz="1800" dirty="0"/>
              <a:t>54.760.539 SSO </a:t>
            </a:r>
            <a:r>
              <a:rPr lang="hr-HR" sz="1800" dirty="0" err="1"/>
              <a:t>autentikacija</a:t>
            </a:r>
            <a:endParaRPr lang="en-GB" sz="1800" dirty="0"/>
          </a:p>
          <a:p>
            <a:pPr>
              <a:defRPr sz="2200"/>
            </a:pPr>
            <a:r>
              <a:rPr lang="en-GB" sz="1800" dirty="0"/>
              <a:t>711.136 </a:t>
            </a:r>
            <a:r>
              <a:rPr lang="en-GB" sz="1800" dirty="0" err="1"/>
              <a:t>jedinstvenih</a:t>
            </a:r>
            <a:r>
              <a:rPr lang="en-GB" sz="1800" dirty="0"/>
              <a:t> </a:t>
            </a:r>
            <a:r>
              <a:rPr lang="en-GB" sz="1800" dirty="0" err="1"/>
              <a:t>korisnika</a:t>
            </a:r>
            <a:r>
              <a:rPr lang="en-GB" sz="1800" dirty="0"/>
              <a:t> SSO</a:t>
            </a:r>
            <a:endParaRPr lang="hr-HR" sz="1800" dirty="0"/>
          </a:p>
          <a:p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BF77F7-FFC5-45BC-B393-748E89E3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202</a:t>
            </a:r>
            <a:r>
              <a:rPr lang="en-GB" dirty="0"/>
              <a:t>5. </a:t>
            </a:r>
            <a:r>
              <a:rPr lang="hr-HR" dirty="0"/>
              <a:t>godina u brojkama</a:t>
            </a:r>
          </a:p>
        </p:txBody>
      </p:sp>
      <p:pic>
        <p:nvPicPr>
          <p:cNvPr id="6" name="Picture 5" descr="auth_2025.png">
            <a:extLst>
              <a:ext uri="{FF2B5EF4-FFF2-40B4-BE49-F238E27FC236}">
                <a16:creationId xmlns:a16="http://schemas.microsoft.com/office/drawing/2014/main" id="{C56CC6C6-38B4-4737-9621-01228E5C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52" y="1170501"/>
            <a:ext cx="3255175" cy="244138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0A21DA5-68A8-4CD6-9B7A-2C87746307BB}"/>
              </a:ext>
            </a:extLst>
          </p:cNvPr>
          <p:cNvGrpSpPr/>
          <p:nvPr/>
        </p:nvGrpSpPr>
        <p:grpSpPr>
          <a:xfrm>
            <a:off x="267135" y="3813434"/>
            <a:ext cx="8433528" cy="763493"/>
            <a:chOff x="393744" y="2350394"/>
            <a:chExt cx="8433528" cy="7634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3B1003-BB84-416A-8ABE-E14F9979E795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BF7902F-0AA3-4D18-911D-961C63F5453C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Rectangle: Rounded Corners 4">
                <a:extLst>
                  <a:ext uri="{FF2B5EF4-FFF2-40B4-BE49-F238E27FC236}">
                    <a16:creationId xmlns:a16="http://schemas.microsoft.com/office/drawing/2014/main" id="{D6EE789A-618E-49C6-9467-08A455EC8432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3BB283-9ECA-44B3-A34F-1C2979992179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22A108-C03B-43E2-A702-AEA9CFBA98C8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B65D2B-B23D-4AE3-BAAE-A332E7F6EDBB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8006812-4089-456E-8D1E-41B4C2E51E55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Rectangle: Rounded Corners 4">
                <a:extLst>
                  <a:ext uri="{FF2B5EF4-FFF2-40B4-BE49-F238E27FC236}">
                    <a16:creationId xmlns:a16="http://schemas.microsoft.com/office/drawing/2014/main" id="{1BCEA7D7-1E9B-4818-97A9-2A11DAD7C1D7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5FCE04-4BE6-4DB3-99A8-B9E5CAE82CF4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A4CACD-314B-499C-BE28-AF13BD639B7F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A22F47-6F8E-4567-9B28-6872FC56AECF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9C85AE0C-9E58-4A9C-86E7-68CF4BCB378A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Rectangle: Rounded Corners 4">
                <a:extLst>
                  <a:ext uri="{FF2B5EF4-FFF2-40B4-BE49-F238E27FC236}">
                    <a16:creationId xmlns:a16="http://schemas.microsoft.com/office/drawing/2014/main" id="{4EC14BE7-6472-428B-AB29-A451722EFBF4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56BCC1-4DC2-4E49-85AD-B9D26A58C04F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80A151-5C35-43C3-BF65-81C4FE0BABCE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CA1B2DDF-AFCB-4798-BE59-9444947C4AAB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0DF3D1-D4B5-45D3-8450-0E38674A63DF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638FAD2-2756-4C93-B32F-3C476023206F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4FEF5A-DB92-4D51-9663-EB607EB33A63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4A2667-2CDA-449B-867B-CF04FEDF5BE2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5E9600-A2B8-4532-B839-48EE4AF98BD7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3A97E73-EB35-4FBB-B59B-B2BD1B5D8FC2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DAB7E1F6-ABA3-4F4A-8987-36237576BD66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FF7649-AE47-4EAA-8B0F-4435CD54EA51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589C17-1411-4702-A85A-3C32276D4F82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21959F6-C61E-4258-919F-2523A52D2313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045C8F5-7F66-4019-A5D6-6667F24BBE0A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F65EB-1EDF-4A82-BEFA-4C023C02DF06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CE425A9-1FF5-4890-B47F-6D315B6FB117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CE78D8-ED7C-44C1-B3A2-FEB49097554E}"/>
              </a:ext>
            </a:extLst>
          </p:cNvPr>
          <p:cNvGrpSpPr/>
          <p:nvPr/>
        </p:nvGrpSpPr>
        <p:grpSpPr>
          <a:xfrm>
            <a:off x="7190481" y="3813434"/>
            <a:ext cx="1514636" cy="759878"/>
            <a:chOff x="7190100" y="3349921"/>
            <a:chExt cx="1514636" cy="759878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FB2AE2A-0347-4088-A22E-ED6E7D974930}"/>
                </a:ext>
              </a:extLst>
            </p:cNvPr>
            <p:cNvSpPr/>
            <p:nvPr/>
          </p:nvSpPr>
          <p:spPr>
            <a:xfrm>
              <a:off x="7350600" y="3349921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2A66F6-1389-4A63-8370-958BD27317C9}"/>
                </a:ext>
              </a:extLst>
            </p:cNvPr>
            <p:cNvSpPr txBox="1"/>
            <p:nvPr/>
          </p:nvSpPr>
          <p:spPr>
            <a:xfrm>
              <a:off x="7190100" y="366410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Nova faza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3D232D-617E-4E8F-B136-BA967B8B1DF1}"/>
                </a:ext>
              </a:extLst>
            </p:cNvPr>
            <p:cNvSpPr txBox="1"/>
            <p:nvPr/>
          </p:nvSpPr>
          <p:spPr>
            <a:xfrm>
              <a:off x="7419468" y="3394134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2024.-2026.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4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AF046-678F-4DC0-80BB-0DE614FE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FFFA7-875C-4071-B252-4F7CC8AB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CAF5-1F2E-4802-9808-4C11E71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13" y="1170619"/>
            <a:ext cx="5214027" cy="3222482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n-GB" sz="1800" dirty="0" err="1"/>
              <a:t>Sigurnosno</a:t>
            </a:r>
            <a:r>
              <a:rPr lang="en-GB" sz="1800" dirty="0"/>
              <a:t> </a:t>
            </a:r>
            <a:r>
              <a:rPr lang="en-GB" sz="1800" dirty="0" err="1"/>
              <a:t>napredna</a:t>
            </a:r>
            <a:r>
              <a:rPr lang="en-GB" sz="1800" dirty="0"/>
              <a:t>, </a:t>
            </a:r>
            <a:r>
              <a:rPr lang="en-GB" sz="1800" dirty="0" err="1"/>
              <a:t>moderna</a:t>
            </a:r>
            <a:r>
              <a:rPr lang="en-GB" sz="1800" dirty="0"/>
              <a:t>, </a:t>
            </a:r>
            <a:r>
              <a:rPr lang="en-GB" sz="1800" dirty="0" err="1"/>
              <a:t>skalabilna</a:t>
            </a:r>
            <a:r>
              <a:rPr lang="en-GB" sz="1800" dirty="0"/>
              <a:t> n</a:t>
            </a:r>
            <a:r>
              <a:rPr lang="hr-HR" sz="1800" dirty="0" err="1"/>
              <a:t>acionalna</a:t>
            </a:r>
            <a:r>
              <a:rPr lang="hr-HR" sz="1800" dirty="0"/>
              <a:t> identitetska infrastruktura</a:t>
            </a:r>
          </a:p>
          <a:p>
            <a:pPr>
              <a:defRPr sz="2200"/>
            </a:pPr>
            <a:r>
              <a:rPr lang="en-GB" sz="1800" dirty="0" err="1"/>
              <a:t>Integrirana</a:t>
            </a:r>
            <a:r>
              <a:rPr lang="en-GB" sz="1800" dirty="0"/>
              <a:t> s </a:t>
            </a:r>
            <a:r>
              <a:rPr lang="en-GB" sz="1800" dirty="0" err="1"/>
              <a:t>europskim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svjetskim</a:t>
            </a:r>
            <a:r>
              <a:rPr lang="en-GB" sz="1800" dirty="0"/>
              <a:t> </a:t>
            </a:r>
            <a:r>
              <a:rPr lang="en-GB" sz="1800" dirty="0" err="1"/>
              <a:t>sustavima</a:t>
            </a:r>
            <a:r>
              <a:rPr lang="hr-HR" sz="1800" dirty="0"/>
              <a:t> </a:t>
            </a:r>
            <a:r>
              <a:rPr lang="hr-HR" sz="1800" dirty="0" err="1"/>
              <a:t>eduGAIN</a:t>
            </a:r>
            <a:r>
              <a:rPr lang="hr-HR" sz="1800" dirty="0"/>
              <a:t> i </a:t>
            </a:r>
            <a:r>
              <a:rPr lang="hr-HR" sz="1800" dirty="0" err="1"/>
              <a:t>eduroam</a:t>
            </a:r>
            <a:endParaRPr lang="hr-HR" sz="1800" dirty="0"/>
          </a:p>
          <a:p>
            <a:pPr>
              <a:defRPr sz="2200"/>
            </a:pPr>
            <a:r>
              <a:rPr lang="hr-HR" sz="1800" dirty="0"/>
              <a:t>Integriran</a:t>
            </a:r>
            <a:r>
              <a:rPr lang="en-GB" sz="1800" dirty="0"/>
              <a:t>a</a:t>
            </a:r>
            <a:r>
              <a:rPr lang="hr-HR" sz="1800" dirty="0"/>
              <a:t> s</a:t>
            </a:r>
            <a:r>
              <a:rPr lang="en-GB" sz="1800" dirty="0"/>
              <a:t> </a:t>
            </a:r>
            <a:r>
              <a:rPr lang="en-GB" sz="1800" dirty="0" err="1"/>
              <a:t>naconalnim</a:t>
            </a:r>
            <a:r>
              <a:rPr lang="en-GB" sz="1800" dirty="0"/>
              <a:t> </a:t>
            </a:r>
            <a:r>
              <a:rPr lang="en-GB" sz="1800" dirty="0" err="1"/>
              <a:t>sustavom</a:t>
            </a:r>
            <a:r>
              <a:rPr lang="hr-HR" sz="1800" dirty="0"/>
              <a:t> NIAS</a:t>
            </a:r>
          </a:p>
          <a:p>
            <a:pPr>
              <a:defRPr sz="2200"/>
            </a:pPr>
            <a:r>
              <a:rPr lang="hr-HR" sz="1800" dirty="0"/>
              <a:t>Povezan</a:t>
            </a:r>
            <a:r>
              <a:rPr lang="en-GB" sz="1800" dirty="0"/>
              <a:t>a</a:t>
            </a:r>
            <a:r>
              <a:rPr lang="hr-HR" sz="1800" dirty="0"/>
              <a:t> s Office 365, Google </a:t>
            </a:r>
            <a:r>
              <a:rPr lang="hr-HR" sz="1800" dirty="0" err="1"/>
              <a:t>workspace</a:t>
            </a:r>
            <a:r>
              <a:rPr lang="hr-HR" sz="1800" dirty="0"/>
              <a:t>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F1CB9-0693-4F45-88F1-989BA8A0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AAI@EduHr</a:t>
            </a:r>
            <a:r>
              <a:rPr lang="en-GB" dirty="0"/>
              <a:t> </a:t>
            </a:r>
            <a:r>
              <a:rPr lang="en-GB" dirty="0" err="1"/>
              <a:t>danas</a:t>
            </a:r>
            <a:endParaRPr lang="hr-HR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7885BB-1E79-468C-AAC4-37AD9C167DDE}"/>
              </a:ext>
            </a:extLst>
          </p:cNvPr>
          <p:cNvGrpSpPr/>
          <p:nvPr/>
        </p:nvGrpSpPr>
        <p:grpSpPr>
          <a:xfrm>
            <a:off x="267135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D6B082-ACFA-4703-A9E6-FD9A7AD94B4D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38FCE5EE-3549-43E5-8C92-63070C66007C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EE312884-F8B6-41BC-8E28-B35BC306B3C8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CB0C04-1D79-4FCB-B987-FB5B22D474E7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1540AD2-B531-4512-B0CF-1905D418F1B6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890B56-DEFD-4236-890F-D835B0210BD2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FA216C6-096C-4C55-B397-AC207786EA77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7E65E5DF-A5D7-47D5-BDCF-5435A2DECBE6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70557E-091B-4BE8-BC59-5679544F1A8C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0A756C-8BB2-4CB3-8D11-FBFB05335EDC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18996E-0C57-4AB1-AC3A-1C6D65E67E11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4CD50B7-8793-4E68-8C05-C4991DFF40C6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410CB9E4-4F88-473B-B642-CB482276EB0F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968565-9A21-4422-AC62-55D614E2C986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6F6A84-CB93-4311-8BC0-F87844305CC2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ADD219A3-93B0-45B1-80AE-72480BC7BC15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189030-8963-4D43-81ED-A497C271F586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99B38E6-5583-4CCB-97A0-1A18606009FC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6A1837F-A234-4E06-8D20-F63333D41FB4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557AD1-D1BA-4304-B39E-BE7A23291646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C98C622-4177-4D79-8417-AFDD02BC295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A73F831-D2F1-4285-A934-637354A6C33A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F65A42DA-700E-45FA-B520-D86C545BE323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70264D-F6BA-474F-800A-4FBB4AD8B904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C01C6A-22DA-444B-A475-23598E487343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872C39-D337-489B-953C-AC2F47BAE953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0AAB82A-72D4-4235-9302-F0F4486DB1E9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7D28B0-0E77-4DD5-87E4-AF96403EB808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F95C0B-B346-4C70-ADCF-68EADA37E3A3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F73A01-64D6-43D1-AAEA-E419259AA722}"/>
              </a:ext>
            </a:extLst>
          </p:cNvPr>
          <p:cNvGrpSpPr/>
          <p:nvPr/>
        </p:nvGrpSpPr>
        <p:grpSpPr>
          <a:xfrm>
            <a:off x="7190481" y="3813434"/>
            <a:ext cx="1514636" cy="759878"/>
            <a:chOff x="7190100" y="3349921"/>
            <a:chExt cx="1514636" cy="75987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0CF7F8C-B9E8-45BF-8918-F0DF0A14B27C}"/>
                </a:ext>
              </a:extLst>
            </p:cNvPr>
            <p:cNvSpPr/>
            <p:nvPr/>
          </p:nvSpPr>
          <p:spPr>
            <a:xfrm>
              <a:off x="7350600" y="3349921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635"/>
            </a:solidFill>
            <a:ln w="28575">
              <a:solidFill>
                <a:srgbClr val="D716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F9C941-D3BE-497E-A05A-2FAA998BFE69}"/>
                </a:ext>
              </a:extLst>
            </p:cNvPr>
            <p:cNvSpPr txBox="1"/>
            <p:nvPr/>
          </p:nvSpPr>
          <p:spPr>
            <a:xfrm>
              <a:off x="7190100" y="3664108"/>
              <a:ext cx="151463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Nova faza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C77269-6E74-47CA-89F8-BA9A742A6178}"/>
                </a:ext>
              </a:extLst>
            </p:cNvPr>
            <p:cNvSpPr txBox="1"/>
            <p:nvPr/>
          </p:nvSpPr>
          <p:spPr>
            <a:xfrm>
              <a:off x="7419468" y="3394134"/>
              <a:ext cx="1171212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2024.-2026.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1B79F2A-42AE-442F-BFBE-F81C3719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374" y="1162944"/>
            <a:ext cx="2136217" cy="2540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6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9FCDF-1937-4DDD-B0BA-BE6D5C3F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CFEF2-8019-475D-BD62-1E183B41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F296E-FDE9-4350-B9DA-2C495175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/>
            </a:pPr>
            <a:r>
              <a:rPr lang="hr-HR" sz="1800" dirty="0"/>
              <a:t>OpenID </a:t>
            </a:r>
            <a:r>
              <a:rPr lang="hr-HR" sz="1800" dirty="0" err="1"/>
              <a:t>Federation</a:t>
            </a:r>
            <a:r>
              <a:rPr lang="hr-HR" sz="1800" dirty="0"/>
              <a:t> kao novi federacijski model</a:t>
            </a:r>
          </a:p>
          <a:p>
            <a:pPr>
              <a:defRPr sz="2200"/>
            </a:pPr>
            <a:r>
              <a:rPr lang="hr-HR" sz="1800" dirty="0" err="1"/>
              <a:t>Verifiable</a:t>
            </a:r>
            <a:r>
              <a:rPr lang="hr-HR" sz="1800" dirty="0"/>
              <a:t> </a:t>
            </a:r>
            <a:r>
              <a:rPr lang="hr-HR" sz="1800" dirty="0" err="1"/>
              <a:t>Credentials</a:t>
            </a:r>
            <a:endParaRPr lang="hr-HR" sz="1800" dirty="0"/>
          </a:p>
          <a:p>
            <a:pPr lvl="1">
              <a:defRPr sz="2200"/>
            </a:pPr>
            <a:r>
              <a:rPr lang="hr-HR" sz="1800" dirty="0"/>
              <a:t>Uloga Srca kao mogućeg potpisnika studentskih vjerodajnica</a:t>
            </a:r>
          </a:p>
          <a:p>
            <a:pPr>
              <a:defRPr sz="2200"/>
            </a:pPr>
            <a:r>
              <a:rPr lang="hr-HR" sz="1800" dirty="0"/>
              <a:t>Daljnja internacionalizacija</a:t>
            </a:r>
          </a:p>
          <a:p>
            <a:r>
              <a:rPr lang="hr-HR" sz="1800" dirty="0"/>
              <a:t>Biometrijska </a:t>
            </a:r>
            <a:r>
              <a:rPr lang="hr-HR" sz="1800" dirty="0" err="1"/>
              <a:t>autentikacija</a:t>
            </a:r>
            <a:endParaRPr lang="hr-HR" sz="1800" dirty="0"/>
          </a:p>
          <a:p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0C2B56-FA6C-40A0-855D-91439933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Pogled u budućnost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FF898-E97C-4D05-A95F-D9411E35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0"/>
          </a:blip>
          <a:stretch>
            <a:fillRect/>
          </a:stretch>
        </p:blipFill>
        <p:spPr>
          <a:xfrm>
            <a:off x="6644497" y="1054825"/>
            <a:ext cx="2000830" cy="31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r>
              <a:rPr lang="en-GB" dirty="0"/>
              <a:t>!	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en-GB" dirty="0">
                <a:hlinkClick r:id="rId2"/>
              </a:rPr>
              <a:t>https://www.aaiedu.hr</a:t>
            </a:r>
            <a:endParaRPr lang="en-GB" dirty="0"/>
          </a:p>
          <a:p>
            <a:pPr marL="0" indent="0" algn="ctr">
              <a:spcBef>
                <a:spcPts val="750"/>
              </a:spcBef>
              <a:buNone/>
            </a:pPr>
            <a:r>
              <a:rPr lang="en-GB" dirty="0"/>
              <a:t>aai@srce.hr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8675-20AB-406E-A3FA-540F13B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03AEA-E194-4CED-89D4-670160FCE162}"/>
              </a:ext>
            </a:extLst>
          </p:cNvPr>
          <p:cNvSpPr txBox="1"/>
          <p:nvPr/>
        </p:nvSpPr>
        <p:spPr>
          <a:xfrm>
            <a:off x="2546252" y="3178562"/>
            <a:ext cx="2148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/>
            <a:r>
              <a:rPr lang="hr-HR" sz="700" dirty="0"/>
              <a:t>Izvor fotografija i grafika: 	Srce arhiva fotografija</a:t>
            </a:r>
          </a:p>
          <a:p>
            <a:pPr defTabSz="360000"/>
            <a:r>
              <a:rPr lang="hr-HR" sz="700" dirty="0"/>
              <a:t>			</a:t>
            </a:r>
            <a:r>
              <a:rPr lang="hr-HR" sz="700" dirty="0">
                <a:hlinkClick r:id="rId3" action="ppaction://hlinkfile"/>
              </a:rPr>
              <a:t>Designed </a:t>
            </a:r>
            <a:r>
              <a:rPr lang="hr-HR" sz="700" dirty="0" err="1">
                <a:hlinkClick r:id="rId3" action="ppaction://hlinkfile"/>
              </a:rPr>
              <a:t>by</a:t>
            </a:r>
            <a:r>
              <a:rPr lang="hr-HR" sz="700" dirty="0">
                <a:hlinkClick r:id="rId3" action="ppaction://hlinkfile"/>
              </a:rPr>
              <a:t> Freepik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199BDCC7-E656-49B0-A044-83B51EE41EF5}"/>
              </a:ext>
            </a:extLst>
          </p:cNvPr>
          <p:cNvSpPr/>
          <p:nvPr/>
        </p:nvSpPr>
        <p:spPr>
          <a:xfrm>
            <a:off x="1371600" y="116811"/>
            <a:ext cx="5906176" cy="4365287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AD44034-AD03-45B7-9A41-CEB339031380}"/>
              </a:ext>
            </a:extLst>
          </p:cNvPr>
          <p:cNvSpPr/>
          <p:nvPr/>
        </p:nvSpPr>
        <p:spPr>
          <a:xfrm>
            <a:off x="2773681" y="986707"/>
            <a:ext cx="3261360" cy="2522220"/>
          </a:xfrm>
          <a:prstGeom prst="cloud">
            <a:avLst/>
          </a:prstGeom>
          <a:solidFill>
            <a:srgbClr val="D92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r-HR" sz="2000" dirty="0"/>
              <a:t>e-infrastruktura?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CDB8A50-E8D9-4079-8E39-99D5EB1C4C19}"/>
              </a:ext>
            </a:extLst>
          </p:cNvPr>
          <p:cNvGrpSpPr/>
          <p:nvPr/>
        </p:nvGrpSpPr>
        <p:grpSpPr>
          <a:xfrm>
            <a:off x="885091" y="535621"/>
            <a:ext cx="561095" cy="3646513"/>
            <a:chOff x="885091" y="535621"/>
            <a:chExt cx="561095" cy="3646513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41D24740-4173-48A2-9B54-459B9571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22" y="1548844"/>
              <a:ext cx="397443" cy="397429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578AB37-F47D-463C-A493-1E1836D6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61" y="535621"/>
              <a:ext cx="491969" cy="498881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E3164BE-C6C6-499B-A0D6-557D8193E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19" y="1136328"/>
              <a:ext cx="282218" cy="30391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F7C8C36-5581-4685-8202-4D0EC5779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91" y="3636644"/>
              <a:ext cx="561095" cy="54549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C080C3CA-A343-497D-BEF2-DA916520F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681" y="2129397"/>
              <a:ext cx="296134" cy="29612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AA41D1E-2702-42C1-9BA6-DAE94D13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16" y="2602585"/>
              <a:ext cx="310634" cy="31062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6B466E01-1B66-45A9-AA94-F32425F1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803" y="3067937"/>
              <a:ext cx="371557" cy="353419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5522191-D200-4DC0-92F8-2CB0DC14BD7F}"/>
              </a:ext>
            </a:extLst>
          </p:cNvPr>
          <p:cNvGrpSpPr/>
          <p:nvPr/>
        </p:nvGrpSpPr>
        <p:grpSpPr>
          <a:xfrm>
            <a:off x="7554133" y="478397"/>
            <a:ext cx="619516" cy="3810612"/>
            <a:chOff x="7554133" y="478397"/>
            <a:chExt cx="619516" cy="3810612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343E5C50-108B-4CC0-9055-BD5BC5AB2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588" y="3720141"/>
              <a:ext cx="600061" cy="568868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2ED7D25-8689-4904-8916-F22B6D60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786" y="2787048"/>
              <a:ext cx="401422" cy="40140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9EB96E3-C0A0-4AFF-B304-C0C4EDAA2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711" y="1082322"/>
              <a:ext cx="459787" cy="45977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53E1E6F-704E-403D-89FE-11C14891F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133" y="478397"/>
              <a:ext cx="486941" cy="486923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4FF79BF-959E-44FE-A5CD-382576039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824" y="2247817"/>
              <a:ext cx="371557" cy="353419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753D7B48-1632-4D8D-AC53-3B7B7952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099" y="1664188"/>
              <a:ext cx="378042" cy="378029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83BB0E11-A394-48A1-85C6-36F7C0EF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306" y="3251409"/>
              <a:ext cx="397443" cy="397429"/>
            </a:xfrm>
            <a:prstGeom prst="rect">
              <a:avLst/>
            </a:prstGeom>
          </p:spPr>
        </p:pic>
      </p:grpSp>
      <p:sp>
        <p:nvSpPr>
          <p:cNvPr id="72" name="Quad Arrow Callout 5">
            <a:extLst>
              <a:ext uri="{FF2B5EF4-FFF2-40B4-BE49-F238E27FC236}">
                <a16:creationId xmlns:a16="http://schemas.microsoft.com/office/drawing/2014/main" id="{AF911798-A5F8-47AC-B9C5-7CF773963272}"/>
              </a:ext>
            </a:extLst>
          </p:cNvPr>
          <p:cNvSpPr/>
          <p:nvPr/>
        </p:nvSpPr>
        <p:spPr>
          <a:xfrm>
            <a:off x="1866224" y="248388"/>
            <a:ext cx="5143377" cy="4387298"/>
          </a:xfrm>
          <a:prstGeom prst="quadArrowCallout">
            <a:avLst>
              <a:gd name="adj1" fmla="val 81717"/>
              <a:gd name="adj2" fmla="val 45283"/>
              <a:gd name="adj3" fmla="val 18515"/>
              <a:gd name="adj4" fmla="val 48123"/>
            </a:avLst>
          </a:prstGeom>
          <a:solidFill>
            <a:srgbClr val="F69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 dirty="0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7DA93EAE-4AE3-47AF-8DF2-0A35ED0A1C67}"/>
              </a:ext>
            </a:extLst>
          </p:cNvPr>
          <p:cNvSpPr/>
          <p:nvPr/>
        </p:nvSpPr>
        <p:spPr>
          <a:xfrm>
            <a:off x="2224701" y="661401"/>
            <a:ext cx="4457594" cy="3615820"/>
          </a:xfrm>
          <a:prstGeom prst="frame">
            <a:avLst>
              <a:gd name="adj1" fmla="val 5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8" tIns="34289" rIns="68578" bIns="34289" rtlCol="0" anchor="ctr">
            <a:noAutofit/>
          </a:bodyPr>
          <a:lstStyle/>
          <a:p>
            <a:pPr algn="just">
              <a:spcBef>
                <a:spcPts val="450"/>
              </a:spcBef>
            </a:pPr>
            <a:r>
              <a:rPr lang="hr-HR" sz="800" dirty="0">
                <a:latin typeface="Arial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EB0EA7-8524-4036-9FF7-A0D05C161134}"/>
              </a:ext>
            </a:extLst>
          </p:cNvPr>
          <p:cNvGrpSpPr/>
          <p:nvPr/>
        </p:nvGrpSpPr>
        <p:grpSpPr>
          <a:xfrm>
            <a:off x="2520836" y="965320"/>
            <a:ext cx="3857533" cy="3054745"/>
            <a:chOff x="0" y="0"/>
            <a:chExt cx="5143500" cy="4000500"/>
          </a:xfrm>
          <a:solidFill>
            <a:schemeClr val="bg1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16E20C3-B4BC-4379-A75B-C91F32EF07A8}"/>
                </a:ext>
              </a:extLst>
            </p:cNvPr>
            <p:cNvSpPr/>
            <p:nvPr/>
          </p:nvSpPr>
          <p:spPr>
            <a:xfrm>
              <a:off x="0" y="0"/>
              <a:ext cx="5143500" cy="4000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7" tIns="45719" rIns="91437" bIns="45719" rtlCol="0" anchor="b" anchorCtr="0">
              <a:noAutofit/>
            </a:bodyPr>
            <a:lstStyle/>
            <a:p>
              <a:pPr algn="ctr"/>
              <a:r>
                <a:rPr lang="hr-HR" sz="700" b="1" cap="small" dirty="0">
                  <a:solidFill>
                    <a:srgbClr val="943634"/>
                  </a:solidFill>
                  <a:latin typeface="Arial"/>
                  <a:ea typeface="Times New Roman"/>
                </a:rPr>
                <a:t>Stručni timovi za planiranje, izgradnju, održavanje i potporu </a:t>
              </a:r>
              <a:br>
                <a:rPr lang="hr-HR" sz="700" b="1" cap="small" dirty="0">
                  <a:solidFill>
                    <a:srgbClr val="943634"/>
                  </a:solidFill>
                  <a:latin typeface="Arial"/>
                  <a:ea typeface="Times New Roman"/>
                </a:rPr>
              </a:br>
              <a:r>
                <a:rPr lang="hr-HR" sz="700" b="1" cap="small" dirty="0">
                  <a:solidFill>
                    <a:srgbClr val="943634"/>
                  </a:solidFill>
                  <a:latin typeface="Arial"/>
                  <a:ea typeface="Times New Roman"/>
                </a:rPr>
                <a:t>primjeni e-infrastrukture</a:t>
              </a:r>
              <a:endParaRPr lang="hr-HR" sz="900" dirty="0">
                <a:latin typeface="Times New Roman"/>
                <a:ea typeface="Times New Roman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B841AE4-7B69-4653-8ED3-6C585A7C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2753591"/>
              <a:ext cx="166255" cy="155864"/>
            </a:xfrm>
            <a:prstGeom prst="rect">
              <a:avLst/>
            </a:prstGeom>
            <a:grpFill/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940714C-AF82-4F00-848F-C5506A7FC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1963882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CEA032C-0587-404E-BE3A-86AB673E7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1" y="1194955"/>
              <a:ext cx="155864" cy="176645"/>
            </a:xfrm>
            <a:prstGeom prst="rect">
              <a:avLst/>
            </a:prstGeom>
            <a:grpFill/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9FD8DF3-42B6-46CB-BB46-CB815B324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436418"/>
              <a:ext cx="249382" cy="249382"/>
            </a:xfrm>
            <a:prstGeom prst="rect">
              <a:avLst/>
            </a:prstGeom>
            <a:grpFill/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0985D47-EE51-4A37-974C-CCB4D9442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1537855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DA04D9A-05E8-4B61-B039-60DBB6D75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3106882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D2EC71B-58D1-4A92-8C93-3A46AB870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8" y="2369128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892DF4-68CF-4AE8-A0E6-6FF0BDE9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9" y="810491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E54407C-3C7B-4569-867B-C903D26D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768928"/>
              <a:ext cx="155864" cy="166254"/>
            </a:xfrm>
            <a:prstGeom prst="rect">
              <a:avLst/>
            </a:prstGeom>
            <a:grpFill/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2D1F09D-2AB3-4685-A149-65DDA9032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74073"/>
              <a:ext cx="197428" cy="197427"/>
            </a:xfrm>
            <a:prstGeom prst="rect">
              <a:avLst/>
            </a:prstGeom>
            <a:grpFill/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18F4DCF-196E-4349-8CC0-9817B6A79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3138055"/>
              <a:ext cx="155864" cy="176645"/>
            </a:xfrm>
            <a:prstGeom prst="rect">
              <a:avLst/>
            </a:prstGeom>
            <a:grpFill/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A8E79A3-8FF8-4BC6-AC6E-5B088B083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73" y="1548246"/>
              <a:ext cx="249382" cy="249382"/>
            </a:xfrm>
            <a:prstGeom prst="rect">
              <a:avLst/>
            </a:prstGeom>
            <a:grpFill/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E38113A-42E2-41B8-A7CA-68F57AAD5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945" y="2348346"/>
              <a:ext cx="197428" cy="197427"/>
            </a:xfrm>
            <a:prstGeom prst="rect">
              <a:avLst/>
            </a:prstGeom>
            <a:grpFill/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133EC52-7A0B-40BB-8FC7-EB550481D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727" y="1153391"/>
              <a:ext cx="197428" cy="197427"/>
            </a:xfrm>
            <a:prstGeom prst="rect">
              <a:avLst/>
            </a:prstGeom>
            <a:grpFill/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16F099A-7AA7-4754-BAA8-500B14DE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555" y="2774373"/>
              <a:ext cx="197427" cy="197427"/>
            </a:xfrm>
            <a:prstGeom prst="rect">
              <a:avLst/>
            </a:prstGeom>
            <a:grpFill/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AB2225E-45B8-411C-BBFB-B1FA953FF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164" y="1963882"/>
              <a:ext cx="197427" cy="197427"/>
            </a:xfrm>
            <a:prstGeom prst="rect">
              <a:avLst/>
            </a:prstGeom>
            <a:grpFill/>
          </p:spPr>
        </p:pic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3971FB3-4BC0-49DE-8205-94A60A97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761" y="3334305"/>
            <a:ext cx="3239852" cy="404789"/>
          </a:xfrm>
          <a:prstGeom prst="rect">
            <a:avLst/>
          </a:prstGeom>
          <a:solidFill>
            <a:srgbClr val="C313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RAČUNALNO-KOMUNIKACIJSKE MREŽE I USLUGE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(međunarodne i nacionalna akademska mreža, lokalne mreže, bežične mreže,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33C542-BB41-4968-B2EC-764B22CE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761" y="2874535"/>
            <a:ext cx="3239852" cy="404789"/>
          </a:xfrm>
          <a:prstGeom prst="rect">
            <a:avLst/>
          </a:prstGeom>
          <a:solidFill>
            <a:srgbClr val="E0485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PODATKOVNI CENTRI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(nacionalni i sveučilišni podatkovni centri, računalne hale i sobe,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2B0BB98-4897-4958-B7AD-D7A976C78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761" y="2422557"/>
            <a:ext cx="3239852" cy="404789"/>
          </a:xfrm>
          <a:prstGeom prst="rect">
            <a:avLst/>
          </a:prstGeom>
          <a:solidFill>
            <a:srgbClr val="E4969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RAČUNALNA, SPREMIŠNA I DRUGA SREDSTVA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(fizički i virtualni poslužitelji, grid, klasteri, superračunala, podatkovna spremišta , sustavi za sigurnosnu pohranu podataka,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78384D3-8F7A-4F84-984B-2A0A7B84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761" y="1962787"/>
            <a:ext cx="3239852" cy="404789"/>
          </a:xfrm>
          <a:prstGeom prst="rect">
            <a:avLst/>
          </a:prstGeom>
          <a:solidFill>
            <a:srgbClr val="F9A61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POSREDNIČKI SLOJ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(sustavi za autorizaciju i autentikaciju, nadzor i sigurnost sustava, evidencija i pronalaženje  sredstava, evidencija i naplata uporabe, …) 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1CB61F4-237B-472A-8706-BBD04A1C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554" y="1510810"/>
            <a:ext cx="3239852" cy="404789"/>
          </a:xfrm>
          <a:prstGeom prst="rect">
            <a:avLst/>
          </a:prstGeom>
          <a:solidFill>
            <a:srgbClr val="FCCB7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PODATKOVNI SLOJ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(digitalni arhivi i repozitoriji. zbirke podataka dostupne mrežom. portali,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D674AED-9E88-4D22-97C7-E8FAD86E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761" y="1058832"/>
            <a:ext cx="3239852" cy="404789"/>
          </a:xfrm>
          <a:prstGeom prst="rect">
            <a:avLst/>
          </a:prstGeom>
          <a:solidFill>
            <a:srgbClr val="44C0A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7029" tIns="18515" rIns="37029" bIns="18515" anchor="ctr"/>
          <a:lstStyle/>
          <a:p>
            <a:pPr algn="ctr"/>
            <a: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INFORMACIJSKI SUSTAVI I APLIKACIJE</a:t>
            </a:r>
            <a:br>
              <a:rPr lang="hr-HR" sz="8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(javni registri i evidencije, javni portali, sustavi za podršku poslovnim procesima i odlučivanju</a:t>
            </a:r>
            <a:b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</a:br>
            <a:r>
              <a:rPr lang="hr-HR" sz="600" b="1" dirty="0">
                <a:solidFill>
                  <a:srgbClr val="FFFFFF"/>
                </a:solidFill>
                <a:latin typeface="Calibri"/>
                <a:ea typeface="Batang"/>
                <a:cs typeface="Times New Roman"/>
              </a:rPr>
              <a:t>CRIS sustavi, sustavi za e-učenje, sustavi i alati za kolaboraciju, …)</a:t>
            </a:r>
            <a:endParaRPr lang="hr-HR" sz="900" dirty="0">
              <a:latin typeface="Times New Roman"/>
              <a:ea typeface="Times New Roman"/>
            </a:endParaRPr>
          </a:p>
        </p:txBody>
      </p:sp>
      <p:sp>
        <p:nvSpPr>
          <p:cNvPr id="99" name="Text Box 37">
            <a:extLst>
              <a:ext uri="{FF2B5EF4-FFF2-40B4-BE49-F238E27FC236}">
                <a16:creationId xmlns:a16="http://schemas.microsoft.com/office/drawing/2014/main" id="{2A2C1D01-463A-4C6E-AA12-746AB2B2E354}"/>
              </a:ext>
            </a:extLst>
          </p:cNvPr>
          <p:cNvSpPr txBox="1"/>
          <p:nvPr/>
        </p:nvSpPr>
        <p:spPr>
          <a:xfrm>
            <a:off x="2972828" y="4277221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hr-HR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Informacijske i informatičke usluge korisnicima</a:t>
            </a:r>
            <a:endParaRPr lang="hr-HR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00" name="Text Box 36">
            <a:extLst>
              <a:ext uri="{FF2B5EF4-FFF2-40B4-BE49-F238E27FC236}">
                <a16:creationId xmlns:a16="http://schemas.microsoft.com/office/drawing/2014/main" id="{243CA52A-DDD4-480F-B7DC-7E28B68F56BC}"/>
              </a:ext>
            </a:extLst>
          </p:cNvPr>
          <p:cNvSpPr txBox="1"/>
          <p:nvPr/>
        </p:nvSpPr>
        <p:spPr>
          <a:xfrm>
            <a:off x="2972828" y="427621"/>
            <a:ext cx="2867433" cy="1947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hr-HR" sz="900" b="1" cap="small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Informacijske i informatičke usluge korisnicima</a:t>
            </a:r>
            <a:endParaRPr lang="hr-HR" sz="800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B27CE745-1484-415B-81F9-C295E0E72A63}"/>
              </a:ext>
            </a:extLst>
          </p:cNvPr>
          <p:cNvSpPr txBox="1"/>
          <p:nvPr/>
        </p:nvSpPr>
        <p:spPr>
          <a:xfrm>
            <a:off x="2567592" y="4070070"/>
            <a:ext cx="3665102" cy="192358"/>
          </a:xfrm>
          <a:prstGeom prst="rect">
            <a:avLst/>
          </a:prstGeom>
          <a:noFill/>
        </p:spPr>
        <p:txBody>
          <a:bodyPr wrap="none" lIns="68578" tIns="34289" rIns="68578" bIns="34289" rtlCol="0">
            <a:spAutoFit/>
          </a:bodyPr>
          <a:lstStyle/>
          <a:p>
            <a:r>
              <a:rPr lang="hr-HR" sz="800" b="1" cap="small" dirty="0">
                <a:solidFill>
                  <a:schemeClr val="bg1"/>
                </a:solidFill>
                <a:latin typeface="Arial"/>
                <a:ea typeface="Times New Roman"/>
              </a:rPr>
              <a:t>Organizacijski i upravljački model, pravilnici i pravila e-infrastrukture</a:t>
            </a:r>
            <a:endParaRPr lang="hr-HR" sz="9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A023900-731E-4A14-A683-18D5F296EA0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94" y="1988191"/>
            <a:ext cx="1488611" cy="354851"/>
          </a:xfrm>
          <a:prstGeom prst="rect">
            <a:avLst/>
          </a:prstGeom>
        </p:spPr>
      </p:pic>
      <p:sp>
        <p:nvSpPr>
          <p:cNvPr id="56" name="Date Placeholder 5">
            <a:extLst>
              <a:ext uri="{FF2B5EF4-FFF2-40B4-BE49-F238E27FC236}">
                <a16:creationId xmlns:a16="http://schemas.microsoft.com/office/drawing/2014/main" id="{C27CAD06-BE95-4DBA-AD54-228C48BD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3. 3. 2026.</a:t>
            </a:r>
            <a:endParaRPr lang="hr-HR" dirty="0"/>
          </a:p>
        </p:txBody>
      </p:sp>
      <p:sp>
        <p:nvSpPr>
          <p:cNvPr id="57" name="Footer Placeholder 6">
            <a:extLst>
              <a:ext uri="{FF2B5EF4-FFF2-40B4-BE49-F238E27FC236}">
                <a16:creationId xmlns:a16="http://schemas.microsoft.com/office/drawing/2014/main" id="{B2D96B4A-130A-4F29-991A-1ED017AC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en-GB" sz="900" dirty="0"/>
              <a:t>Obilježavanje 20 </a:t>
            </a:r>
            <a:r>
              <a:rPr lang="en-GB" sz="900" dirty="0" err="1"/>
              <a:t>godina</a:t>
            </a:r>
            <a:r>
              <a:rPr lang="en-GB" sz="900" dirty="0"/>
              <a:t> </a:t>
            </a:r>
            <a:r>
              <a:rPr lang="en-GB" sz="900" dirty="0" err="1"/>
              <a:t>sustava</a:t>
            </a:r>
            <a:r>
              <a:rPr lang="en-GB" sz="900" dirty="0"/>
              <a:t> </a:t>
            </a:r>
            <a:r>
              <a:rPr lang="en-GB" sz="900" dirty="0" err="1"/>
              <a:t>AAI@EduHr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296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AAI@EduHr - 20 godina </a:t>
            </a:r>
            <a:br>
              <a:rPr lang="pl-PL" dirty="0"/>
            </a:br>
            <a:r>
              <a:rPr lang="pl-PL" dirty="0"/>
              <a:t>produkcijskog rada</a:t>
            </a:r>
            <a:br>
              <a:rPr lang="pl-PL" dirty="0"/>
            </a:br>
            <a:endParaRPr lang="hr-H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0"/>
            <a:ext cx="5143500" cy="1717537"/>
          </a:xfrm>
        </p:spPr>
        <p:txBody>
          <a:bodyPr/>
          <a:lstStyle/>
          <a:p>
            <a:r>
              <a:rPr lang="hr-HR" sz="1600" b="1" dirty="0"/>
              <a:t>Putovanje kroz vrijeme </a:t>
            </a:r>
          </a:p>
          <a:p>
            <a:endParaRPr lang="hr-HR" sz="1050" dirty="0"/>
          </a:p>
          <a:p>
            <a:r>
              <a:rPr lang="en-GB" sz="1050" dirty="0"/>
              <a:t>Mijo Đerek</a:t>
            </a:r>
            <a:r>
              <a:rPr lang="hr-HR" sz="1050" dirty="0"/>
              <a:t>, predstojnik </a:t>
            </a:r>
            <a:r>
              <a:rPr lang="pl-PL" sz="1050" dirty="0"/>
              <a:t>Sektora za posredničke sustave i informacijsku sigurnost</a:t>
            </a:r>
            <a:endParaRPr lang="hr-HR" sz="1050" dirty="0"/>
          </a:p>
          <a:p>
            <a:r>
              <a:rPr lang="hr-HR" sz="1050" i="1" dirty="0"/>
              <a:t>Obilježavanje 20 godina sustava </a:t>
            </a:r>
            <a:r>
              <a:rPr lang="hr-HR" sz="1050" i="1" dirty="0" err="1"/>
              <a:t>AAI@EduHr</a:t>
            </a:r>
            <a:endParaRPr lang="hr-HR" sz="1050" i="1" dirty="0"/>
          </a:p>
          <a:p>
            <a:r>
              <a:rPr lang="hr-HR" sz="1050" i="1" dirty="0"/>
              <a:t>Srce, 3. ožujka 2026. godine</a:t>
            </a:r>
          </a:p>
          <a:p>
            <a:pPr algn="l"/>
            <a:endParaRPr lang="hr-HR" sz="1050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6FBB4-10B6-4664-AA4C-4824C85F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3. 3. 2026.</a:t>
            </a:r>
            <a:endParaRPr lang="hr-H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4B964C-80F8-4781-A241-73A91594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900" dirty="0"/>
              <a:t>Obilježavanje 20 </a:t>
            </a:r>
            <a:r>
              <a:rPr lang="en-GB" sz="900" dirty="0" err="1"/>
              <a:t>godina</a:t>
            </a:r>
            <a:r>
              <a:rPr lang="en-GB" sz="900" dirty="0"/>
              <a:t> </a:t>
            </a:r>
            <a:r>
              <a:rPr lang="en-GB" sz="900" dirty="0" err="1"/>
              <a:t>sustava</a:t>
            </a:r>
            <a:r>
              <a:rPr lang="en-GB" sz="900" dirty="0"/>
              <a:t> </a:t>
            </a:r>
            <a:r>
              <a:rPr lang="en-GB" sz="900" dirty="0" err="1"/>
              <a:t>AAI@EduHr</a:t>
            </a:r>
            <a:endParaRPr lang="en-GB" sz="9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CC4CD95-5BE6-4EC0-9978-FCF6E909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5" y="909695"/>
            <a:ext cx="7886700" cy="3577897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Modemski pristup internetu - CMU sustav</a:t>
            </a:r>
          </a:p>
          <a:p>
            <a:r>
              <a:rPr lang="hr-HR" sz="1800" dirty="0"/>
              <a:t>AA(A) problem</a:t>
            </a:r>
            <a:endParaRPr lang="en-GB" sz="1800" dirty="0"/>
          </a:p>
          <a:p>
            <a:pPr lvl="1"/>
            <a:r>
              <a:rPr lang="en-GB" sz="1600" b="1" dirty="0" err="1"/>
              <a:t>A</a:t>
            </a:r>
            <a:r>
              <a:rPr lang="en-GB" sz="1600" dirty="0" err="1"/>
              <a:t>utentikacija</a:t>
            </a:r>
            <a:r>
              <a:rPr lang="en-GB" sz="1600" dirty="0"/>
              <a:t> - </a:t>
            </a:r>
            <a:r>
              <a:rPr lang="en-GB" sz="1600" dirty="0" err="1"/>
              <a:t>identifikacija</a:t>
            </a:r>
            <a:endParaRPr lang="en-GB" sz="1600" dirty="0"/>
          </a:p>
          <a:p>
            <a:pPr lvl="1"/>
            <a:r>
              <a:rPr lang="en-GB" sz="1600" b="1" dirty="0" err="1"/>
              <a:t>A</a:t>
            </a:r>
            <a:r>
              <a:rPr lang="en-GB" sz="1600" dirty="0" err="1"/>
              <a:t>utorizacija</a:t>
            </a:r>
            <a:r>
              <a:rPr lang="en-GB" sz="1600" dirty="0"/>
              <a:t> - </a:t>
            </a:r>
            <a:r>
              <a:rPr lang="en-GB" sz="1600" dirty="0" err="1"/>
              <a:t>provjera</a:t>
            </a:r>
            <a:r>
              <a:rPr lang="en-GB" sz="1600" dirty="0"/>
              <a:t> </a:t>
            </a:r>
            <a:r>
              <a:rPr lang="en-GB" sz="1600" dirty="0" err="1"/>
              <a:t>prava</a:t>
            </a:r>
            <a:r>
              <a:rPr lang="en-GB" sz="1600" dirty="0"/>
              <a:t> </a:t>
            </a:r>
            <a:r>
              <a:rPr lang="en-GB" sz="1600" dirty="0" err="1"/>
              <a:t>pristupa</a:t>
            </a:r>
            <a:endParaRPr lang="en-GB" sz="1600" dirty="0"/>
          </a:p>
          <a:p>
            <a:pPr lvl="1"/>
            <a:r>
              <a:rPr lang="en-GB" sz="1600" b="1" dirty="0"/>
              <a:t>A</a:t>
            </a:r>
            <a:r>
              <a:rPr lang="en-GB" sz="1600" dirty="0"/>
              <a:t>ccounting - </a:t>
            </a:r>
            <a:r>
              <a:rPr lang="en-GB" sz="1600" dirty="0" err="1"/>
              <a:t>evidencija</a:t>
            </a:r>
            <a:r>
              <a:rPr lang="en-GB" sz="1600" dirty="0"/>
              <a:t> </a:t>
            </a:r>
            <a:r>
              <a:rPr lang="en-GB" sz="1600" dirty="0" err="1"/>
              <a:t>korištenja</a:t>
            </a:r>
            <a:endParaRPr lang="en-GB" sz="1600" dirty="0"/>
          </a:p>
          <a:p>
            <a:r>
              <a:rPr lang="en-GB" sz="1800" dirty="0"/>
              <a:t>Za </a:t>
            </a:r>
            <a:r>
              <a:rPr lang="en-GB" sz="1800" dirty="0" err="1"/>
              <a:t>pristup</a:t>
            </a:r>
            <a:endParaRPr lang="hr-HR" sz="1800" dirty="0"/>
          </a:p>
          <a:p>
            <a:pPr lvl="1"/>
            <a:r>
              <a:rPr lang="en-GB" sz="1600" dirty="0" err="1"/>
              <a:t>mreži</a:t>
            </a:r>
            <a:r>
              <a:rPr lang="en-GB" sz="1600" dirty="0"/>
              <a:t> za </a:t>
            </a:r>
            <a:r>
              <a:rPr lang="en-GB" sz="1600" dirty="0" err="1"/>
              <a:t>individualne</a:t>
            </a:r>
            <a:r>
              <a:rPr lang="en-GB" sz="1600" dirty="0"/>
              <a:t> </a:t>
            </a:r>
            <a:r>
              <a:rPr lang="en-GB" sz="1600" dirty="0" err="1"/>
              <a:t>korisnike</a:t>
            </a:r>
            <a:r>
              <a:rPr lang="en-GB" sz="1600" dirty="0"/>
              <a:t> </a:t>
            </a:r>
          </a:p>
          <a:p>
            <a:pPr lvl="2"/>
            <a:r>
              <a:rPr lang="en-GB" sz="1400" dirty="0"/>
              <a:t>(modem, wireless, wired...)</a:t>
            </a:r>
            <a:endParaRPr lang="hr-HR" sz="1400" dirty="0"/>
          </a:p>
          <a:p>
            <a:pPr lvl="1"/>
            <a:r>
              <a:rPr lang="en-GB" sz="1600" dirty="0" err="1"/>
              <a:t>računalnim</a:t>
            </a:r>
            <a:r>
              <a:rPr lang="en-GB" sz="1600" dirty="0"/>
              <a:t> </a:t>
            </a:r>
            <a:r>
              <a:rPr lang="en-GB" sz="1600" dirty="0" err="1"/>
              <a:t>resursima</a:t>
            </a:r>
            <a:r>
              <a:rPr lang="en-GB" sz="1600" dirty="0"/>
              <a:t> </a:t>
            </a:r>
          </a:p>
          <a:p>
            <a:pPr lvl="2"/>
            <a:r>
              <a:rPr lang="en-GB" sz="1400" dirty="0"/>
              <a:t>(grid, </a:t>
            </a:r>
            <a:r>
              <a:rPr lang="en-GB" sz="1400" dirty="0" err="1"/>
              <a:t>mrežni</a:t>
            </a:r>
            <a:r>
              <a:rPr lang="en-GB" sz="1400" dirty="0"/>
              <a:t> </a:t>
            </a:r>
            <a:r>
              <a:rPr lang="en-GB" sz="1400" dirty="0" err="1"/>
              <a:t>diskovi</a:t>
            </a:r>
            <a:r>
              <a:rPr lang="en-GB" sz="1400" dirty="0"/>
              <a:t>...)</a:t>
            </a:r>
          </a:p>
          <a:p>
            <a:pPr lvl="1"/>
            <a:r>
              <a:rPr lang="en-GB" sz="1600" dirty="0" err="1"/>
              <a:t>osnovnim</a:t>
            </a:r>
            <a:r>
              <a:rPr lang="en-GB" sz="1600" dirty="0"/>
              <a:t> </a:t>
            </a:r>
            <a:r>
              <a:rPr lang="en-GB" sz="1600" dirty="0" err="1"/>
              <a:t>mrežnim</a:t>
            </a:r>
            <a:r>
              <a:rPr lang="en-GB" sz="1600" dirty="0"/>
              <a:t> </a:t>
            </a:r>
            <a:r>
              <a:rPr lang="en-GB" sz="1600" dirty="0" err="1"/>
              <a:t>uslugama</a:t>
            </a:r>
            <a:r>
              <a:rPr lang="en-GB" sz="1600" dirty="0"/>
              <a:t> </a:t>
            </a:r>
          </a:p>
          <a:p>
            <a:pPr lvl="2"/>
            <a:r>
              <a:rPr lang="en-GB" sz="1400" dirty="0"/>
              <a:t>(</a:t>
            </a:r>
            <a:r>
              <a:rPr lang="en-GB" sz="1400" dirty="0" err="1"/>
              <a:t>ssh</a:t>
            </a:r>
            <a:r>
              <a:rPr lang="en-GB" sz="1400" dirty="0"/>
              <a:t>/telnet, e-mail, ftp...)</a:t>
            </a:r>
          </a:p>
          <a:p>
            <a:pPr lvl="1"/>
            <a:r>
              <a:rPr lang="en-GB" sz="1600" dirty="0"/>
              <a:t>web </a:t>
            </a:r>
            <a:r>
              <a:rPr lang="en-GB" sz="1600" dirty="0" err="1"/>
              <a:t>aplikacijama</a:t>
            </a:r>
            <a:endParaRPr lang="en-GB" sz="16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F99AFE0-734D-4264-B086-C97976A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Internet početkom 2000-ih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FADA4-4A22-46EB-B3D8-22100394D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7" y="1301220"/>
            <a:ext cx="4138764" cy="29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04357-C07E-4B84-8E97-271F74A8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4F1D6-ED1B-41DF-AEDB-93EA276F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48CD-996D-4971-9CB8-76092684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31" y="1022488"/>
            <a:ext cx="6123846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hr-HR" sz="1800" dirty="0"/>
              <a:t>Uspostavljen sustav </a:t>
            </a:r>
            <a:r>
              <a:rPr lang="en-GB" sz="1800" dirty="0" err="1"/>
              <a:t>distribuiranih</a:t>
            </a:r>
            <a:r>
              <a:rPr lang="en-GB" sz="1800" dirty="0"/>
              <a:t> </a:t>
            </a:r>
            <a:r>
              <a:rPr lang="hr-HR" sz="1800" dirty="0"/>
              <a:t>LDAP imenika</a:t>
            </a:r>
          </a:p>
          <a:p>
            <a:pPr>
              <a:defRPr sz="2200"/>
            </a:pPr>
            <a:r>
              <a:rPr lang="hr-HR" sz="1800" dirty="0"/>
              <a:t>Uspostavljen </a:t>
            </a:r>
            <a:r>
              <a:rPr lang="en-GB" sz="1800" dirty="0" err="1"/>
              <a:t>sustav</a:t>
            </a:r>
            <a:r>
              <a:rPr lang="en-GB" sz="1800" dirty="0"/>
              <a:t> </a:t>
            </a:r>
            <a:r>
              <a:rPr lang="hr-HR" sz="1800" dirty="0"/>
              <a:t>RADIUS </a:t>
            </a:r>
            <a:r>
              <a:rPr lang="en-GB" sz="1800" dirty="0" err="1"/>
              <a:t>poslužitelja</a:t>
            </a:r>
            <a:endParaRPr lang="hr-HR" sz="1800" dirty="0"/>
          </a:p>
          <a:p>
            <a:pPr>
              <a:defRPr sz="2200"/>
            </a:pPr>
            <a:r>
              <a:rPr lang="hr-HR" sz="1800" dirty="0" err="1"/>
              <a:t>OpenLDAP</a:t>
            </a:r>
            <a:r>
              <a:rPr lang="hr-HR" sz="1800" dirty="0"/>
              <a:t> + </a:t>
            </a:r>
            <a:r>
              <a:rPr lang="hr-HR" sz="1800" dirty="0" err="1"/>
              <a:t>FreeRADIUS</a:t>
            </a:r>
            <a:endParaRPr lang="en-GB" sz="1800" dirty="0"/>
          </a:p>
          <a:p>
            <a:pPr>
              <a:defRPr sz="2200"/>
            </a:pPr>
            <a:r>
              <a:rPr lang="en-GB" sz="1800" dirty="0" err="1"/>
              <a:t>Počeci</a:t>
            </a:r>
            <a:r>
              <a:rPr lang="en-GB" sz="1800" dirty="0"/>
              <a:t> </a:t>
            </a:r>
            <a:r>
              <a:rPr lang="en-GB" sz="1800" dirty="0" err="1"/>
              <a:t>standardizacije</a:t>
            </a:r>
            <a:r>
              <a:rPr lang="en-GB" sz="1800" dirty="0"/>
              <a:t> </a:t>
            </a:r>
            <a:r>
              <a:rPr lang="en-GB" sz="1800" dirty="0" err="1"/>
              <a:t>korištenih</a:t>
            </a:r>
            <a:r>
              <a:rPr lang="en-GB" sz="1800" dirty="0"/>
              <a:t> </a:t>
            </a:r>
            <a:r>
              <a:rPr lang="en-GB" sz="1800" dirty="0" err="1"/>
              <a:t>atributa</a:t>
            </a:r>
            <a:endParaRPr lang="en-GB" sz="1800" dirty="0"/>
          </a:p>
          <a:p>
            <a:pPr>
              <a:defRPr sz="2200"/>
            </a:pPr>
            <a:r>
              <a:rPr lang="hr-HR" sz="1800" dirty="0"/>
              <a:t>Prijedlog razvoja CMU sustava </a:t>
            </a:r>
            <a:r>
              <a:rPr lang="en-GB" sz="1800" dirty="0"/>
              <a:t>-</a:t>
            </a:r>
            <a:r>
              <a:rPr lang="hr-HR" sz="1800" dirty="0"/>
              <a:t> </a:t>
            </a:r>
            <a:r>
              <a:rPr lang="en-GB" sz="1800" dirty="0" err="1"/>
              <a:t>uporabom</a:t>
            </a:r>
            <a:r>
              <a:rPr lang="hr-HR" sz="1800" dirty="0"/>
              <a:t> </a:t>
            </a:r>
            <a:r>
              <a:rPr lang="en-GB" sz="1800" dirty="0"/>
              <a:t>RADIUS</a:t>
            </a:r>
            <a:r>
              <a:rPr lang="hr-HR" sz="1800" dirty="0"/>
              <a:t> protokol</a:t>
            </a:r>
            <a:r>
              <a:rPr lang="en-GB" sz="1800" dirty="0"/>
              <a:t>a</a:t>
            </a:r>
            <a:r>
              <a:rPr lang="hr-HR" sz="1800" dirty="0"/>
              <a:t> i distribuirani</a:t>
            </a:r>
            <a:r>
              <a:rPr lang="en-GB" sz="1800" dirty="0"/>
              <a:t>h</a:t>
            </a:r>
            <a:r>
              <a:rPr lang="hr-HR" sz="1800" dirty="0"/>
              <a:t> LDAP </a:t>
            </a:r>
            <a:r>
              <a:rPr lang="hr-HR" sz="1800" dirty="0" err="1"/>
              <a:t>imeni</a:t>
            </a:r>
            <a:r>
              <a:rPr lang="en-GB" sz="1800" dirty="0"/>
              <a:t>ka</a:t>
            </a:r>
            <a:r>
              <a:rPr lang="hr-HR" sz="1800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E31233-555B-4188-86AD-D2B81F55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2002. Prvi tehnički temelj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AD52A1-3C51-49DA-904E-31696360CEFB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4346A5-A9F5-4564-9263-96437FF15AFA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055642F-6E44-4AA9-B4E0-BCF65E4CA7A2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6A31CD63-5899-4219-84F0-55EA182A6BEC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54B9A54-E3A0-41B8-8F71-77FD8D2ECE07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6285B12-3315-4560-8BEB-B0C3805C0384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FE81B6-E4C0-45DB-8061-05D3CA3101DD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3DF41EE-9AE1-424F-B3CD-B04A5F7E75C7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E0F2B2C6-46A6-42E4-8B8F-2CE86C8E5099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27BBBD-62FA-4D43-994D-A0FA593A254C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33912AD-13E0-4D03-8E38-6E4916CC5E83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28BEDE-CDDF-4C5E-9FC2-FB13CDFA40FD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36EEFDB-1F85-40B7-BDAF-F1E67BFBA5AE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500FBB42-9E97-46FE-9D56-71BFD5908A69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55E9F9-B417-46F8-A2CC-458AF6DF969A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4024F1-0479-4283-8790-2A5748E27093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EB8A8BDB-2C0C-4030-A6B9-4FF77795888C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829A2E-B896-4CAC-B788-F0A65E396204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D06EF65-2E89-417E-BD81-9FFEB502571D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0BB060-D241-4C0C-9746-B4B8E46CAC53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2215AD-B15F-4EEB-B96E-9F3F210881C3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07070C5-887C-476B-9D25-AEBB0CA321A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E90F84B-DBD1-4DA2-B5EC-9C5CB5DC820C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1AA10CDA-99F1-43DE-ACE9-0E8F034EFDB2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CBA1CC-1FB0-47B5-90B1-C2A62081CBD8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9822F-822B-4B06-9712-579852D007CA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E9F27E8-F38D-4CEB-B794-5ED647218307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D27DD5F-3A25-41F1-9153-D0DB01B481C0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CFCE08-0839-46F0-A1EB-1B0FB59C10B2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90C88C-9D53-4714-9FFF-EECE608EC465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90D038-4625-4498-ADF3-1CFD602D548C}"/>
              </a:ext>
            </a:extLst>
          </p:cNvPr>
          <p:cNvGrpSpPr/>
          <p:nvPr/>
        </p:nvGrpSpPr>
        <p:grpSpPr>
          <a:xfrm>
            <a:off x="249575" y="3813434"/>
            <a:ext cx="1431333" cy="759878"/>
            <a:chOff x="271208" y="3353536"/>
            <a:chExt cx="1431333" cy="75987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9F3872B1-06DF-4397-80F6-32B4E0666FC4}"/>
                </a:ext>
              </a:extLst>
            </p:cNvPr>
            <p:cNvSpPr/>
            <p:nvPr/>
          </p:nvSpPr>
          <p:spPr>
            <a:xfrm>
              <a:off x="370541" y="3353536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534"/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EAA25809-F564-4B56-8403-90C378C370AF}"/>
                </a:ext>
              </a:extLst>
            </p:cNvPr>
            <p:cNvSpPr txBox="1"/>
            <p:nvPr/>
          </p:nvSpPr>
          <p:spPr>
            <a:xfrm>
              <a:off x="271208" y="3375792"/>
              <a:ext cx="1408989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C5222E-DEA0-41BF-B608-6D89FFD6C7A3}"/>
                </a:ext>
              </a:extLst>
            </p:cNvPr>
            <p:cNvSpPr txBox="1"/>
            <p:nvPr/>
          </p:nvSpPr>
          <p:spPr>
            <a:xfrm>
              <a:off x="426972" y="3671928"/>
              <a:ext cx="1128674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Temelji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92F3EF-F9FA-4C34-BC0B-C16BFCB8D89C}"/>
                </a:ext>
              </a:extLst>
            </p:cNvPr>
            <p:cNvSpPr txBox="1"/>
            <p:nvPr/>
          </p:nvSpPr>
          <p:spPr>
            <a:xfrm>
              <a:off x="439264" y="3402582"/>
              <a:ext cx="1171213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2002.-2003.</a:t>
              </a:r>
            </a:p>
          </p:txBody>
        </p:sp>
      </p:grpSp>
      <p:pic>
        <p:nvPicPr>
          <p:cNvPr id="55" name="Picture 4" descr="LDAP vs Active Directory : quelles sont les différences ?">
            <a:extLst>
              <a:ext uri="{FF2B5EF4-FFF2-40B4-BE49-F238E27FC236}">
                <a16:creationId xmlns:a16="http://schemas.microsoft.com/office/drawing/2014/main" id="{B2ED4468-34E2-44F7-864D-CB32D5D3F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5021" r="52287" b="1883"/>
          <a:stretch/>
        </p:blipFill>
        <p:spPr bwMode="auto">
          <a:xfrm>
            <a:off x="6529415" y="705957"/>
            <a:ext cx="2171760" cy="29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3C709F39-A6DE-4424-87AF-6D3EAE77C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062">
                        <a14:foregroundMark x1="55802" y1="17160" x2="37407" y2="20494"/>
                        <a14:foregroundMark x1="37407" y1="20494" x2="14938" y2="36790"/>
                        <a14:foregroundMark x1="14938" y1="36790" x2="8025" y2="52469"/>
                        <a14:foregroundMark x1="8025" y1="52469" x2="10370" y2="70617"/>
                        <a14:foregroundMark x1="10370" y1="70617" x2="29877" y2="89877"/>
                        <a14:foregroundMark x1="29877" y1="89877" x2="45309" y2="94321"/>
                        <a14:foregroundMark x1="45309" y1="94321" x2="62840" y2="91728"/>
                        <a14:foregroundMark x1="62840" y1="91728" x2="82222" y2="82346"/>
                        <a14:foregroundMark x1="82222" y1="82346" x2="90123" y2="64568"/>
                        <a14:foregroundMark x1="90123" y1="64568" x2="81728" y2="29383"/>
                        <a14:foregroundMark x1="81728" y1="29383" x2="62469" y2="20000"/>
                        <a14:foregroundMark x1="62469" y1="20000" x2="49136" y2="18519"/>
                        <a14:foregroundMark x1="77654" y1="60864" x2="77654" y2="60864"/>
                        <a14:foregroundMark x1="87284" y1="81975" x2="87037" y2="65185"/>
                        <a14:foregroundMark x1="87037" y1="65185" x2="82099" y2="49136"/>
                        <a14:foregroundMark x1="82099" y1="49136" x2="75556" y2="82593"/>
                        <a14:foregroundMark x1="75556" y1="82593" x2="82593" y2="66049"/>
                        <a14:foregroundMark x1="82593" y1="66049" x2="80864" y2="51235"/>
                        <a14:foregroundMark x1="80864" y1="51235" x2="76667" y2="62840"/>
                        <a14:foregroundMark x1="52716" y1="31975" x2="45926" y2="36790"/>
                        <a14:foregroundMark x1="52963" y1="17654" x2="52963" y2="17654"/>
                        <a14:foregroundMark x1="51235" y1="17160" x2="51235" y2="17160"/>
                        <a14:foregroundMark x1="52346" y1="16296" x2="52346" y2="16296"/>
                        <a14:foregroundMark x1="55679" y1="17160" x2="70494" y2="21728"/>
                        <a14:foregroundMark x1="70494" y1="21728" x2="86049" y2="36914"/>
                        <a14:foregroundMark x1="86049" y1="36914" x2="85309" y2="39136"/>
                        <a14:foregroundMark x1="85062" y1="37407" x2="95062" y2="57901"/>
                        <a14:foregroundMark x1="95062" y1="57901" x2="83333" y2="46667"/>
                        <a14:foregroundMark x1="83333" y1="46667" x2="83333" y2="4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784">
            <a:off x="6105513" y="457312"/>
            <a:ext cx="3188766" cy="31887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9DD05-7398-4CDE-8F00-F76CDD1A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227D4-D7EA-4799-933E-7979ED8F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C9ABC-019F-469A-9EE1-C68E3FB6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33" y="965817"/>
            <a:ext cx="6717475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n-GB" sz="1800" dirty="0"/>
              <a:t>CMU </a:t>
            </a:r>
            <a:r>
              <a:rPr lang="en-GB" sz="1800" dirty="0" err="1"/>
              <a:t>koristi</a:t>
            </a:r>
            <a:r>
              <a:rPr lang="en-GB" sz="1800" dirty="0"/>
              <a:t> RADIUS </a:t>
            </a:r>
            <a:r>
              <a:rPr lang="en-GB" sz="1800" dirty="0" err="1"/>
              <a:t>i</a:t>
            </a:r>
            <a:r>
              <a:rPr lang="en-GB" sz="1800" dirty="0"/>
              <a:t> LDAP</a:t>
            </a:r>
            <a:endParaRPr lang="hr-HR" sz="1800" dirty="0"/>
          </a:p>
          <a:p>
            <a:pPr>
              <a:defRPr sz="2200"/>
            </a:pPr>
            <a:r>
              <a:rPr lang="hr-HR" sz="1800" dirty="0"/>
              <a:t>Hrvatska među prvim zemljama u </a:t>
            </a:r>
            <a:r>
              <a:rPr lang="hr-HR" sz="1800" dirty="0" err="1"/>
              <a:t>eduroam</a:t>
            </a:r>
            <a:r>
              <a:rPr lang="hr-HR" sz="1800" dirty="0"/>
              <a:t> sustavu</a:t>
            </a:r>
          </a:p>
          <a:p>
            <a:pPr>
              <a:defRPr sz="2200"/>
            </a:pPr>
            <a:r>
              <a:rPr lang="hr-HR" sz="1800" dirty="0"/>
              <a:t>Pokrenut projekt </a:t>
            </a:r>
            <a:r>
              <a:rPr lang="hr-HR" sz="1800" dirty="0" err="1"/>
              <a:t>StuDOM</a:t>
            </a:r>
            <a:endParaRPr lang="hr-HR" sz="1800" dirty="0"/>
          </a:p>
          <a:p>
            <a:pPr lvl="1">
              <a:defRPr sz="2200"/>
            </a:pPr>
            <a:r>
              <a:rPr lang="en-GB" sz="1600" dirty="0" err="1"/>
              <a:t>Autenticirani</a:t>
            </a:r>
            <a:r>
              <a:rPr lang="en-GB" sz="1600" dirty="0"/>
              <a:t> </a:t>
            </a:r>
            <a:r>
              <a:rPr lang="en-GB" sz="1600" dirty="0" err="1"/>
              <a:t>žični</a:t>
            </a:r>
            <a:r>
              <a:rPr lang="en-GB" sz="1600" dirty="0"/>
              <a:t> </a:t>
            </a:r>
            <a:r>
              <a:rPr lang="en-GB" sz="1600" dirty="0" err="1"/>
              <a:t>pristup</a:t>
            </a:r>
            <a:r>
              <a:rPr lang="en-GB" sz="1600" dirty="0"/>
              <a:t> </a:t>
            </a:r>
            <a:r>
              <a:rPr lang="en-GB" sz="1600" dirty="0" err="1"/>
              <a:t>internetu</a:t>
            </a:r>
            <a:r>
              <a:rPr lang="en-GB" sz="1600" dirty="0"/>
              <a:t> </a:t>
            </a:r>
            <a:r>
              <a:rPr lang="en-GB" sz="1600" dirty="0" err="1"/>
              <a:t>iz</a:t>
            </a:r>
            <a:r>
              <a:rPr lang="en-GB" sz="1600" dirty="0"/>
              <a:t> soba u </a:t>
            </a:r>
            <a:r>
              <a:rPr lang="en-GB" sz="1600" dirty="0" err="1"/>
              <a:t>studentskim</a:t>
            </a:r>
            <a:r>
              <a:rPr lang="en-GB" sz="1600" dirty="0"/>
              <a:t> </a:t>
            </a:r>
            <a:r>
              <a:rPr lang="en-GB" sz="1600" dirty="0" err="1"/>
              <a:t>domovima</a:t>
            </a:r>
            <a:r>
              <a:rPr lang="en-GB" sz="1600" dirty="0"/>
              <a:t> </a:t>
            </a:r>
            <a:r>
              <a:rPr lang="en-GB" sz="1600" dirty="0" err="1"/>
              <a:t>temeljen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istim</a:t>
            </a:r>
            <a:r>
              <a:rPr lang="en-GB" sz="1600" dirty="0"/>
              <a:t> </a:t>
            </a:r>
            <a:r>
              <a:rPr lang="en-GB" sz="1600" dirty="0" err="1"/>
              <a:t>principima</a:t>
            </a:r>
            <a:r>
              <a:rPr lang="en-GB" sz="1600" dirty="0"/>
              <a:t> i </a:t>
            </a:r>
            <a:r>
              <a:rPr lang="en-GB" sz="1600" dirty="0" err="1"/>
              <a:t>skupu</a:t>
            </a:r>
            <a:r>
              <a:rPr lang="en-GB" sz="1600" dirty="0"/>
              <a:t> </a:t>
            </a:r>
            <a:r>
              <a:rPr lang="en-GB" sz="1600" dirty="0" err="1"/>
              <a:t>protokola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eduroam</a:t>
            </a:r>
            <a:endParaRPr lang="hr-HR" sz="1600" dirty="0"/>
          </a:p>
          <a:p>
            <a:pPr>
              <a:defRPr sz="2200"/>
            </a:pPr>
            <a:r>
              <a:rPr lang="hr-HR" sz="1800" dirty="0"/>
              <a:t>Početak ideje o nacionalnoj AA infrastrukturi</a:t>
            </a:r>
          </a:p>
          <a:p>
            <a:pPr lvl="1">
              <a:defRPr sz="2200"/>
            </a:pPr>
            <a:r>
              <a:rPr lang="en-GB" sz="1600" dirty="0" err="1"/>
              <a:t>prijedlog</a:t>
            </a:r>
            <a:r>
              <a:rPr lang="en-GB" sz="1600" dirty="0"/>
              <a:t> </a:t>
            </a:r>
            <a:r>
              <a:rPr lang="en-GB" sz="1600" dirty="0" err="1"/>
              <a:t>dvogodišnjeg</a:t>
            </a:r>
            <a:r>
              <a:rPr lang="en-GB" sz="1600" dirty="0"/>
              <a:t> </a:t>
            </a:r>
            <a:r>
              <a:rPr lang="en-GB" sz="1600" dirty="0" err="1"/>
              <a:t>projekta</a:t>
            </a:r>
            <a:r>
              <a:rPr lang="en-GB" sz="1600" dirty="0"/>
              <a:t> “</a:t>
            </a:r>
            <a:r>
              <a:rPr lang="en-GB" sz="1600" dirty="0" err="1"/>
              <a:t>Uspostava</a:t>
            </a:r>
            <a:r>
              <a:rPr lang="en-GB" sz="1600" dirty="0"/>
              <a:t> </a:t>
            </a:r>
            <a:r>
              <a:rPr lang="en-GB" sz="1600" dirty="0" err="1"/>
              <a:t>autentikacijske</a:t>
            </a:r>
            <a:r>
              <a:rPr lang="en-GB" sz="1600" dirty="0"/>
              <a:t> i </a:t>
            </a:r>
            <a:r>
              <a:rPr lang="en-GB" sz="1600" dirty="0" err="1"/>
              <a:t>autorizacijske</a:t>
            </a:r>
            <a:r>
              <a:rPr lang="en-GB" sz="1600" dirty="0"/>
              <a:t> </a:t>
            </a:r>
            <a:r>
              <a:rPr lang="en-GB" sz="1600" dirty="0" err="1"/>
              <a:t>infrastrukture</a:t>
            </a:r>
            <a:r>
              <a:rPr lang="en-GB" sz="1600" dirty="0"/>
              <a:t> (AAI) u </a:t>
            </a:r>
            <a:r>
              <a:rPr lang="en-GB" sz="1600" dirty="0" err="1"/>
              <a:t>sustavu</a:t>
            </a:r>
            <a:r>
              <a:rPr lang="en-GB" sz="1600" dirty="0"/>
              <a:t> </a:t>
            </a:r>
            <a:r>
              <a:rPr lang="en-GB" sz="1600" dirty="0" err="1"/>
              <a:t>znanosti</a:t>
            </a:r>
            <a:r>
              <a:rPr lang="en-GB" sz="1600" dirty="0"/>
              <a:t> i </a:t>
            </a:r>
            <a:r>
              <a:rPr lang="en-GB" sz="1600" dirty="0" err="1"/>
              <a:t>visokog</a:t>
            </a:r>
            <a:r>
              <a:rPr lang="en-GB" sz="1600" dirty="0"/>
              <a:t> </a:t>
            </a:r>
            <a:r>
              <a:rPr lang="en-GB" sz="1600" dirty="0" err="1"/>
              <a:t>obrazovanja</a:t>
            </a:r>
            <a:r>
              <a:rPr lang="en-GB" sz="1600" dirty="0"/>
              <a:t>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E64533-3D73-4989-BAA7-1F301320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2003. Prvi međunarodni korak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CE7F66-D046-4EFA-84DF-88F4CAF0B746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5FB728-9A35-417E-971E-C78B75F347EC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75EF382-ED23-4E22-843E-E3574EFA79C8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Rectangle: Rounded Corners 4">
                <a:extLst>
                  <a:ext uri="{FF2B5EF4-FFF2-40B4-BE49-F238E27FC236}">
                    <a16:creationId xmlns:a16="http://schemas.microsoft.com/office/drawing/2014/main" id="{388767F9-CDEC-4E59-98F4-A5E901C832F0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F2608F-B8F7-4F13-A011-C81C0C377FFB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6B3A1B-4339-4D61-8E81-1BB4F235E594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0AD67D-12EF-4425-ACC6-5C39E12190DC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04CD3BB-3B83-4259-B6F2-9DF54CB48B85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ectangle: Rounded Corners 4">
                <a:extLst>
                  <a:ext uri="{FF2B5EF4-FFF2-40B4-BE49-F238E27FC236}">
                    <a16:creationId xmlns:a16="http://schemas.microsoft.com/office/drawing/2014/main" id="{8F8CEF6B-1AA6-4849-A0B8-199437352FBD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CF9C1C-F1EB-4934-BCCC-F946E2B59BAC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14087F-EFD6-4568-B03B-D1B2EF1249C6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C97B28-1CFE-4AD1-A7B5-BC9FC931429F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A9C09F4-B5DE-4474-9AD7-7C7227511EDC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ectangle: Rounded Corners 4">
                <a:extLst>
                  <a:ext uri="{FF2B5EF4-FFF2-40B4-BE49-F238E27FC236}">
                    <a16:creationId xmlns:a16="http://schemas.microsoft.com/office/drawing/2014/main" id="{2FCE80BC-7496-470B-A4BF-02E44C5DAC79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6F038B-43F2-4E1D-AB1C-91F50116A386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195363-3529-4013-9624-6C79982E1A84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5D99567-D35A-46C7-AEDD-55F28B30ECF9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1BF40C-6592-4725-B42A-12E90E66F650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E062C3B-2297-4D1C-804D-04614CBB8752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3687C3-54BB-4406-B331-FFB6599B970E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090E7C-F7CF-4BE8-91BC-2578015D0C50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CDF609-4E88-4D94-8D3F-2F6F82D184B5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3C68CF9-1B0E-4CB6-8044-879EA772CCD7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3BBC7CBD-23B6-4AE8-ABCE-EA86D75D9850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A2A599-8C3A-4FCB-8573-948F868E904A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7185F5-763A-4D8C-BD99-09B4A33A18F4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1606AD2-7B42-499B-8FF3-B1E6B62F9981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E4CE4D6-DA6C-4346-BD56-49FBF662E1B8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7D5F9A-E37F-4C6C-908D-F45C026407CC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646FB1-B36C-492F-BB73-A54711919EBF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6B0E4C-B9AB-44CA-9E10-324C19CACE72}"/>
              </a:ext>
            </a:extLst>
          </p:cNvPr>
          <p:cNvGrpSpPr/>
          <p:nvPr/>
        </p:nvGrpSpPr>
        <p:grpSpPr>
          <a:xfrm>
            <a:off x="249575" y="3813434"/>
            <a:ext cx="1431333" cy="759878"/>
            <a:chOff x="271208" y="3353536"/>
            <a:chExt cx="1431333" cy="75987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2842878-763C-4BE4-8BE1-6B8D9D041534}"/>
                </a:ext>
              </a:extLst>
            </p:cNvPr>
            <p:cNvSpPr/>
            <p:nvPr/>
          </p:nvSpPr>
          <p:spPr>
            <a:xfrm>
              <a:off x="370541" y="3353536"/>
              <a:ext cx="1332000" cy="759878"/>
            </a:xfrm>
            <a:prstGeom prst="roundRect">
              <a:avLst>
                <a:gd name="adj" fmla="val 10000"/>
              </a:avLst>
            </a:prstGeom>
            <a:solidFill>
              <a:srgbClr val="D71534"/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61F7B0EC-36DE-4860-ABDA-B8BBFA08D5D8}"/>
                </a:ext>
              </a:extLst>
            </p:cNvPr>
            <p:cNvSpPr txBox="1"/>
            <p:nvPr/>
          </p:nvSpPr>
          <p:spPr>
            <a:xfrm>
              <a:off x="271208" y="3375792"/>
              <a:ext cx="1408989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F4C519-3F2A-485D-8F84-342F994F42B3}"/>
                </a:ext>
              </a:extLst>
            </p:cNvPr>
            <p:cNvSpPr txBox="1"/>
            <p:nvPr/>
          </p:nvSpPr>
          <p:spPr>
            <a:xfrm>
              <a:off x="426972" y="3671928"/>
              <a:ext cx="1128674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Temelji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17940D-0568-4A89-9581-A89C43A98330}"/>
                </a:ext>
              </a:extLst>
            </p:cNvPr>
            <p:cNvSpPr txBox="1"/>
            <p:nvPr/>
          </p:nvSpPr>
          <p:spPr>
            <a:xfrm>
              <a:off x="439264" y="3402582"/>
              <a:ext cx="1171213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2002.-2003.</a:t>
              </a:r>
            </a:p>
          </p:txBody>
        </p:sp>
      </p:grpSp>
      <p:pic>
        <p:nvPicPr>
          <p:cNvPr id="19458" name="Picture 2" descr="eduroam - Wikipedia">
            <a:extLst>
              <a:ext uri="{FF2B5EF4-FFF2-40B4-BE49-F238E27FC236}">
                <a16:creationId xmlns:a16="http://schemas.microsoft.com/office/drawing/2014/main" id="{6F307252-A947-4D6E-9F4F-26E472A1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4" y="3225943"/>
            <a:ext cx="1349987" cy="5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D3DBC-402C-4890-91D7-063B6A8C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3D6C3-4C15-43D1-B261-18C068BD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CDB4B-E7BA-4E89-94D4-4DD3F09E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84" y="965817"/>
            <a:ext cx="7886700" cy="357789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hr-HR" sz="1800" dirty="0"/>
              <a:t>Pokretanje projekta </a:t>
            </a:r>
            <a:r>
              <a:rPr lang="hr-HR" sz="1800" dirty="0" err="1"/>
              <a:t>AAI@EduHr</a:t>
            </a:r>
            <a:endParaRPr lang="hr-HR" sz="1800" dirty="0"/>
          </a:p>
          <a:p>
            <a:pPr lvl="1">
              <a:defRPr sz="2200"/>
            </a:pPr>
            <a:r>
              <a:rPr lang="en-GB" sz="1600" dirty="0" err="1"/>
              <a:t>zajednički</a:t>
            </a:r>
            <a:r>
              <a:rPr lang="en-GB" sz="1600" dirty="0"/>
              <a:t> </a:t>
            </a:r>
            <a:r>
              <a:rPr lang="en-GB" sz="1600" dirty="0" err="1"/>
              <a:t>izvode</a:t>
            </a:r>
            <a:r>
              <a:rPr lang="en-GB" sz="1600" dirty="0"/>
              <a:t> Srce i </a:t>
            </a:r>
            <a:r>
              <a:rPr lang="en-GB" sz="1600" dirty="0" err="1"/>
              <a:t>CARNet</a:t>
            </a:r>
            <a:r>
              <a:rPr lang="en-GB" sz="1600" dirty="0"/>
              <a:t>, </a:t>
            </a:r>
            <a:endParaRPr lang="hr-HR" sz="1600" dirty="0"/>
          </a:p>
          <a:p>
            <a:pPr lvl="1">
              <a:defRPr sz="2200"/>
            </a:pPr>
            <a:r>
              <a:rPr lang="en-GB" sz="1600" dirty="0" err="1"/>
              <a:t>podržava</a:t>
            </a:r>
            <a:r>
              <a:rPr lang="en-GB" sz="1600" dirty="0"/>
              <a:t> i </a:t>
            </a:r>
            <a:r>
              <a:rPr lang="en-GB" sz="1600" dirty="0" err="1"/>
              <a:t>financira</a:t>
            </a:r>
            <a:r>
              <a:rPr lang="en-GB" sz="1600" dirty="0"/>
              <a:t> MZOŠ</a:t>
            </a:r>
            <a:r>
              <a:rPr lang="hr-HR" sz="1600" dirty="0"/>
              <a:t>,</a:t>
            </a:r>
            <a:r>
              <a:rPr lang="en-GB" sz="1600" dirty="0"/>
              <a:t> </a:t>
            </a:r>
            <a:endParaRPr lang="hr-HR" sz="1600" dirty="0"/>
          </a:p>
          <a:p>
            <a:pPr lvl="1">
              <a:defRPr sz="2200"/>
            </a:pPr>
            <a:r>
              <a:rPr lang="en-GB" sz="1600" dirty="0"/>
              <a:t>Srce </a:t>
            </a:r>
            <a:r>
              <a:rPr lang="en-GB" sz="1600" dirty="0" err="1"/>
              <a:t>vodi</a:t>
            </a:r>
            <a:r>
              <a:rPr lang="en-GB" sz="1600" dirty="0"/>
              <a:t> </a:t>
            </a:r>
            <a:r>
              <a:rPr lang="en-GB" sz="1600" dirty="0" err="1"/>
              <a:t>projekt</a:t>
            </a:r>
            <a:r>
              <a:rPr lang="hr-HR" sz="1600" dirty="0"/>
              <a:t>.</a:t>
            </a:r>
            <a:endParaRPr lang="en-GB" sz="1600" dirty="0"/>
          </a:p>
          <a:p>
            <a:pPr>
              <a:defRPr sz="2200"/>
            </a:pPr>
            <a:r>
              <a:rPr lang="hr-HR" sz="1800" dirty="0"/>
              <a:t>Uspostava Vijeća </a:t>
            </a:r>
            <a:r>
              <a:rPr lang="hr-HR" sz="1800" dirty="0" err="1"/>
              <a:t>AAI@EduHr</a:t>
            </a:r>
            <a:endParaRPr lang="hr-HR" sz="1800" dirty="0"/>
          </a:p>
          <a:p>
            <a:pPr>
              <a:defRPr sz="2200"/>
            </a:pPr>
            <a:r>
              <a:rPr lang="hr-HR" sz="1800" dirty="0"/>
              <a:t>Razvoj </a:t>
            </a:r>
            <a:r>
              <a:rPr lang="hr-HR" sz="1800" dirty="0" err="1"/>
              <a:t>hrEduPerson</a:t>
            </a:r>
            <a:r>
              <a:rPr lang="hr-HR" sz="1800" dirty="0"/>
              <a:t> i </a:t>
            </a:r>
            <a:r>
              <a:rPr lang="hr-HR" sz="1800" dirty="0" err="1"/>
              <a:t>hrEduOrg</a:t>
            </a:r>
            <a:r>
              <a:rPr lang="hr-HR" sz="1800" dirty="0"/>
              <a:t> sheme</a:t>
            </a:r>
          </a:p>
          <a:p>
            <a:pPr>
              <a:defRPr sz="2200"/>
            </a:pPr>
            <a:r>
              <a:rPr lang="hr-HR" sz="1800" dirty="0"/>
              <a:t>Testiranje SAML protokola </a:t>
            </a:r>
            <a:r>
              <a:rPr lang="en-GB" sz="1800" dirty="0"/>
              <a:t>(</a:t>
            </a:r>
            <a:r>
              <a:rPr lang="hr-HR" sz="1800" dirty="0" err="1"/>
              <a:t>Shibboleth</a:t>
            </a:r>
            <a:r>
              <a:rPr lang="hr-HR" sz="1800" dirty="0"/>
              <a:t> sustav</a:t>
            </a:r>
            <a:r>
              <a:rPr lang="en-GB" sz="1800" dirty="0"/>
              <a:t>)</a:t>
            </a:r>
          </a:p>
          <a:p>
            <a:pPr>
              <a:defRPr sz="2200"/>
            </a:pPr>
            <a:r>
              <a:rPr lang="hr-HR" sz="1800" dirty="0"/>
              <a:t>Uključivanje u projekt GÉANT2 (FP6)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9ED33E-3156-41F2-B63B-15ACA0C0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2004. Projekt AAI@EduHr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104FC1-F768-4385-931E-26B82E005B7D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12BF036-4107-4CDA-B14E-636C8BEA0F1C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036CAC8-8C6D-4670-BA60-1511B7ADE23D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Rectangle: Rounded Corners 4">
                <a:extLst>
                  <a:ext uri="{FF2B5EF4-FFF2-40B4-BE49-F238E27FC236}">
                    <a16:creationId xmlns:a16="http://schemas.microsoft.com/office/drawing/2014/main" id="{AF24F495-05C5-43F0-877F-9BDA2758C919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6DD1A4-4C18-47C7-B3C7-A2577A13DE95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74EE2B-27BD-475D-8A7A-FA9DAD38E76D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3B3B1F-28E1-4403-A34F-7956966B8EE1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8D38C8A-F1C2-4991-85B3-6576C86A280E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Rectangle: Rounded Corners 4">
                <a:extLst>
                  <a:ext uri="{FF2B5EF4-FFF2-40B4-BE49-F238E27FC236}">
                    <a16:creationId xmlns:a16="http://schemas.microsoft.com/office/drawing/2014/main" id="{5F66AC09-4D10-4201-831C-76D5C0B2C108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E141E3E-9D30-4027-BDD0-4FA20D578612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8FBEBA-6BD3-4EFE-84BE-ABF72FD072DD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E4BBFE6-0301-42D2-A87A-AA9B08F9004E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A00EAC0-DE74-4EBB-A94E-437E35560B6E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Rectangle: Rounded Corners 4">
                <a:extLst>
                  <a:ext uri="{FF2B5EF4-FFF2-40B4-BE49-F238E27FC236}">
                    <a16:creationId xmlns:a16="http://schemas.microsoft.com/office/drawing/2014/main" id="{6FD24577-3457-4752-A57C-D95254A4D2FA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538371-D70A-4855-A063-132499C4B416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20903-0742-414F-8423-0524FA492776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1E647B6-47E2-4AA8-AE68-A597F2A6AD7E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1269E4-98D7-4707-931F-087CCB0DCCE9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0F3F86F-9C5E-4858-9A58-0385236B0A4B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A811DC-271E-440F-8CCE-BC2DA4EFCF78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605301-85D1-4497-A784-B581E05AF166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ABE4235-FA70-4547-8B94-F5B864DFDCB0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6BF3B79-5FC1-4BB4-AA94-5343730C2DFD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F2EFC529-08B8-4CB7-9803-EC1954FE0784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9B4B6F-09AB-4A50-B87A-636C62A446EE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E4A6F4-F284-4251-BFB0-1CB3CE6943BB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4F1B3C-55BD-4C39-98DE-435CB9290FA7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C95F5D45-6885-4FD7-8852-0C267F46227D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C8DC88-C60E-4181-A09E-2453C4C59C2D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31837A-F128-4D49-9667-2A13E77CA4A6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1E3B97-DC3F-4590-8ED9-0A1CA5A69F74}"/>
              </a:ext>
            </a:extLst>
          </p:cNvPr>
          <p:cNvGrpSpPr/>
          <p:nvPr/>
        </p:nvGrpSpPr>
        <p:grpSpPr>
          <a:xfrm>
            <a:off x="1630126" y="3821622"/>
            <a:ext cx="1535615" cy="759878"/>
            <a:chOff x="1645917" y="3353536"/>
            <a:chExt cx="1535615" cy="759878"/>
          </a:xfrm>
          <a:solidFill>
            <a:schemeClr val="accent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63027163-E972-4121-ACDA-EC2970B2B577}"/>
                </a:ext>
              </a:extLst>
            </p:cNvPr>
            <p:cNvSpPr/>
            <p:nvPr/>
          </p:nvSpPr>
          <p:spPr>
            <a:xfrm>
              <a:off x="1741532" y="3353536"/>
              <a:ext cx="1440000" cy="75987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Rectangle: Rounded Corners 4">
              <a:extLst>
                <a:ext uri="{FF2B5EF4-FFF2-40B4-BE49-F238E27FC236}">
                  <a16:creationId xmlns:a16="http://schemas.microsoft.com/office/drawing/2014/main" id="{A6848029-9D48-4357-83F4-04073290E0DE}"/>
                </a:ext>
              </a:extLst>
            </p:cNvPr>
            <p:cNvSpPr txBox="1"/>
            <p:nvPr/>
          </p:nvSpPr>
          <p:spPr>
            <a:xfrm>
              <a:off x="1760913" y="3375792"/>
              <a:ext cx="1331999" cy="715367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BF6040-A42C-40CB-BA5A-BEA537B2DB20}"/>
                </a:ext>
              </a:extLst>
            </p:cNvPr>
            <p:cNvSpPr txBox="1"/>
            <p:nvPr/>
          </p:nvSpPr>
          <p:spPr>
            <a:xfrm>
              <a:off x="1645917" y="3673747"/>
              <a:ext cx="1525781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Projekt → produkcija</a:t>
              </a:r>
              <a:br>
                <a:rPr lang="hr-HR" sz="1050" dirty="0">
                  <a:solidFill>
                    <a:schemeClr val="bg1"/>
                  </a:solidFill>
                </a:rPr>
              </a:br>
              <a:r>
                <a:rPr lang="hr-HR" sz="1050" dirty="0">
                  <a:solidFill>
                    <a:schemeClr val="bg1"/>
                  </a:solidFill>
                </a:rPr>
                <a:t>→ Europa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DAC407-9AFE-45CC-A27A-2626B71C8D81}"/>
                </a:ext>
              </a:extLst>
            </p:cNvPr>
            <p:cNvSpPr txBox="1"/>
            <p:nvPr/>
          </p:nvSpPr>
          <p:spPr>
            <a:xfrm>
              <a:off x="1860247" y="3406197"/>
              <a:ext cx="1171213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2004.-2008.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9BE76C9-F565-4F5D-804B-948A8625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r="20483"/>
          <a:stretch/>
        </p:blipFill>
        <p:spPr>
          <a:xfrm>
            <a:off x="5679585" y="427736"/>
            <a:ext cx="3251584" cy="343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09355-BF2D-406B-A4CC-E5B16AD9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3. 3. 2026.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9CD0A-4A2D-48B4-9D65-6E12E16E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Obilježavanje 20 godina sustava AAI@EduHr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19488-948C-4F2E-B24E-282AAB946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13" y="880794"/>
            <a:ext cx="4294687" cy="3683198"/>
          </a:xfrm>
        </p:spPr>
        <p:txBody>
          <a:bodyPr/>
          <a:lstStyle/>
          <a:p>
            <a:r>
              <a:rPr lang="en-GB" sz="1800" dirty="0" err="1"/>
              <a:t>Stanardiziran</a:t>
            </a:r>
            <a:r>
              <a:rPr lang="en-GB" sz="1800" dirty="0"/>
              <a:t> e-</a:t>
            </a:r>
            <a:r>
              <a:rPr lang="en-GB" sz="1800" dirty="0" err="1"/>
              <a:t>identitet</a:t>
            </a:r>
            <a:endParaRPr lang="en-GB" sz="1800" dirty="0"/>
          </a:p>
          <a:p>
            <a:pPr lvl="1"/>
            <a:r>
              <a:rPr lang="en-GB" sz="1600" dirty="0" err="1"/>
              <a:t>Definirane</a:t>
            </a:r>
            <a:r>
              <a:rPr lang="en-GB" sz="1600" dirty="0"/>
              <a:t> </a:t>
            </a:r>
            <a:r>
              <a:rPr lang="hr-HR" sz="1600" dirty="0" err="1"/>
              <a:t>hrEduPerson</a:t>
            </a:r>
            <a:r>
              <a:rPr lang="hr-HR" sz="1600" dirty="0"/>
              <a:t> i </a:t>
            </a:r>
            <a:r>
              <a:rPr lang="hr-HR" sz="1600" dirty="0" err="1"/>
              <a:t>hrEduOrg</a:t>
            </a:r>
            <a:r>
              <a:rPr lang="hr-HR" sz="1600" dirty="0"/>
              <a:t> LDAP imeničke sheme</a:t>
            </a:r>
            <a:endParaRPr lang="en-GB" sz="1600" dirty="0"/>
          </a:p>
          <a:p>
            <a:r>
              <a:rPr lang="hr-HR" sz="1800" dirty="0"/>
              <a:t>Registrirana domena aaiedu.hr </a:t>
            </a:r>
            <a:br>
              <a:rPr lang="hr-HR" sz="2000" dirty="0"/>
            </a:br>
            <a:r>
              <a:rPr lang="hr-HR" sz="1800" dirty="0"/>
              <a:t>i uspostavljeno referentno web sjedište</a:t>
            </a:r>
            <a:endParaRPr lang="en-GB" sz="1800" dirty="0"/>
          </a:p>
          <a:p>
            <a:r>
              <a:rPr lang="en-GB" sz="1800" dirty="0" err="1"/>
              <a:t>Uveden</a:t>
            </a:r>
            <a:r>
              <a:rPr lang="en-GB" sz="1800" dirty="0"/>
              <a:t> AOSI</a:t>
            </a:r>
          </a:p>
          <a:p>
            <a:pPr lvl="1"/>
            <a:r>
              <a:rPr lang="en-GB" sz="1600" dirty="0" err="1"/>
              <a:t>Omogućeno</a:t>
            </a:r>
            <a:r>
              <a:rPr lang="en-GB" sz="1600" dirty="0"/>
              <a:t> </a:t>
            </a:r>
            <a:r>
              <a:rPr lang="en-GB" sz="1600" dirty="0" err="1"/>
              <a:t>jednostavno</a:t>
            </a:r>
            <a:r>
              <a:rPr lang="en-GB" sz="1600" dirty="0"/>
              <a:t> </a:t>
            </a:r>
            <a:r>
              <a:rPr lang="en-GB" sz="1600" dirty="0" err="1"/>
              <a:t>upravljanje</a:t>
            </a:r>
            <a:r>
              <a:rPr lang="en-GB" sz="1600" dirty="0"/>
              <a:t> </a:t>
            </a:r>
            <a:r>
              <a:rPr lang="en-GB" sz="1600" dirty="0" err="1"/>
              <a:t>imenicima</a:t>
            </a:r>
            <a:r>
              <a:rPr lang="en-GB" sz="1600" dirty="0"/>
              <a:t> </a:t>
            </a:r>
            <a:r>
              <a:rPr lang="en-GB" sz="1600" dirty="0" err="1"/>
              <a:t>kroz</a:t>
            </a:r>
            <a:r>
              <a:rPr lang="en-GB" sz="1600" dirty="0"/>
              <a:t> web </a:t>
            </a:r>
            <a:r>
              <a:rPr lang="en-GB" sz="1600" dirty="0" err="1"/>
              <a:t>sučelje</a:t>
            </a:r>
            <a:endParaRPr lang="en-GB" sz="1600" dirty="0"/>
          </a:p>
          <a:p>
            <a:pPr lvl="1"/>
            <a:r>
              <a:rPr lang="en-GB" sz="1600" dirty="0" err="1"/>
              <a:t>Omogućen</a:t>
            </a:r>
            <a:r>
              <a:rPr lang="en-GB" sz="1600" dirty="0"/>
              <a:t> </a:t>
            </a:r>
            <a:r>
              <a:rPr lang="en-GB" sz="1600" dirty="0" err="1"/>
              <a:t>dohvat</a:t>
            </a:r>
            <a:r>
              <a:rPr lang="en-GB" sz="1600" dirty="0"/>
              <a:t> </a:t>
            </a:r>
            <a:r>
              <a:rPr lang="en-GB" sz="1600" dirty="0" err="1"/>
              <a:t>autorizacijskih</a:t>
            </a:r>
            <a:r>
              <a:rPr lang="en-GB" sz="1600" dirty="0"/>
              <a:t> </a:t>
            </a:r>
            <a:r>
              <a:rPr lang="en-GB" sz="1600" dirty="0" err="1"/>
              <a:t>atributa</a:t>
            </a:r>
            <a:endParaRPr lang="en-GB" sz="1600" dirty="0"/>
          </a:p>
          <a:p>
            <a:endParaRPr lang="hr-HR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D5B351-E943-4F43-A72A-2D427FD9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2005</a:t>
            </a:r>
            <a:r>
              <a:rPr lang="hr-HR" dirty="0"/>
              <a:t>.</a:t>
            </a:r>
            <a:r>
              <a:rPr lang="en-GB" dirty="0"/>
              <a:t> </a:t>
            </a:r>
            <a:r>
              <a:rPr lang="hr-HR" dirty="0"/>
              <a:t>P</a:t>
            </a:r>
            <a:r>
              <a:rPr lang="en-GB" dirty="0" err="1"/>
              <a:t>rva</a:t>
            </a:r>
            <a:r>
              <a:rPr lang="en-GB" dirty="0"/>
              <a:t> </a:t>
            </a:r>
            <a:r>
              <a:rPr lang="en-GB" dirty="0" err="1"/>
              <a:t>faza</a:t>
            </a:r>
            <a:r>
              <a:rPr lang="en-GB" dirty="0"/>
              <a:t> </a:t>
            </a:r>
            <a:r>
              <a:rPr lang="en-GB" dirty="0" err="1"/>
              <a:t>projekta</a:t>
            </a:r>
            <a:endParaRPr lang="hr-H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7C6A15-26B9-4991-BE21-3072BC87C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61" y="1102629"/>
            <a:ext cx="4022353" cy="2385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DBD08389-E50A-4B91-8A27-311FBB08E56D}"/>
              </a:ext>
            </a:extLst>
          </p:cNvPr>
          <p:cNvGrpSpPr/>
          <p:nvPr/>
        </p:nvGrpSpPr>
        <p:grpSpPr>
          <a:xfrm>
            <a:off x="246033" y="3813434"/>
            <a:ext cx="8433528" cy="763493"/>
            <a:chOff x="393744" y="2350394"/>
            <a:chExt cx="8433528" cy="76349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D2383A7-957E-4E53-B375-65AC6276B7A4}"/>
                </a:ext>
              </a:extLst>
            </p:cNvPr>
            <p:cNvGrpSpPr/>
            <p:nvPr/>
          </p:nvGrpSpPr>
          <p:grpSpPr>
            <a:xfrm>
              <a:off x="1768453" y="2354009"/>
              <a:ext cx="1535615" cy="759878"/>
              <a:chOff x="1645917" y="3353536"/>
              <a:chExt cx="1535615" cy="759878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B25FA98-A8D4-4ABA-88AB-FDF4781ACC41}"/>
                  </a:ext>
                </a:extLst>
              </p:cNvPr>
              <p:cNvSpPr/>
              <p:nvPr/>
            </p:nvSpPr>
            <p:spPr>
              <a:xfrm>
                <a:off x="1741532" y="3353536"/>
                <a:ext cx="1440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Rectangle: Rounded Corners 4">
                <a:extLst>
                  <a:ext uri="{FF2B5EF4-FFF2-40B4-BE49-F238E27FC236}">
                    <a16:creationId xmlns:a16="http://schemas.microsoft.com/office/drawing/2014/main" id="{9CBD4886-4D75-442C-B4D0-FF55DC7EEF7D}"/>
                  </a:ext>
                </a:extLst>
              </p:cNvPr>
              <p:cNvSpPr txBox="1"/>
              <p:nvPr/>
            </p:nvSpPr>
            <p:spPr>
              <a:xfrm>
                <a:off x="1760913" y="3375792"/>
                <a:ext cx="133199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2DDE30-3542-41D6-9E6A-69E60675283D}"/>
                  </a:ext>
                </a:extLst>
              </p:cNvPr>
              <p:cNvSpPr txBox="1"/>
              <p:nvPr/>
            </p:nvSpPr>
            <p:spPr>
              <a:xfrm>
                <a:off x="1645917" y="3673747"/>
                <a:ext cx="1525781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 → produkcija</a:t>
                </a:r>
                <a:b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→ Europa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647007-4A9B-47FC-9658-24A75E485EB2}"/>
                  </a:ext>
                </a:extLst>
              </p:cNvPr>
              <p:cNvSpPr txBox="1"/>
              <p:nvPr/>
            </p:nvSpPr>
            <p:spPr>
              <a:xfrm>
                <a:off x="1860247" y="3406197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2004.-2008.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3610995-DD46-47AB-A856-6160E25F62A9}"/>
                </a:ext>
              </a:extLst>
            </p:cNvPr>
            <p:cNvGrpSpPr/>
            <p:nvPr/>
          </p:nvGrpSpPr>
          <p:grpSpPr>
            <a:xfrm>
              <a:off x="393744" y="2354009"/>
              <a:ext cx="1431333" cy="759878"/>
              <a:chOff x="271208" y="3353536"/>
              <a:chExt cx="1431333" cy="75987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C1F403C6-861F-40C2-8003-21196F27D4C9}"/>
                  </a:ext>
                </a:extLst>
              </p:cNvPr>
              <p:cNvSpPr/>
              <p:nvPr/>
            </p:nvSpPr>
            <p:spPr>
              <a:xfrm>
                <a:off x="370541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Rectangle: Rounded Corners 4">
                <a:extLst>
                  <a:ext uri="{FF2B5EF4-FFF2-40B4-BE49-F238E27FC236}">
                    <a16:creationId xmlns:a16="http://schemas.microsoft.com/office/drawing/2014/main" id="{9E56B6FB-D3F0-438D-B421-F349455F1AD8}"/>
                  </a:ext>
                </a:extLst>
              </p:cNvPr>
              <p:cNvSpPr txBox="1"/>
              <p:nvPr/>
            </p:nvSpPr>
            <p:spPr>
              <a:xfrm>
                <a:off x="271208" y="3375792"/>
                <a:ext cx="1408989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2C97585-5C85-4696-89F2-2B1CB3804622}"/>
                  </a:ext>
                </a:extLst>
              </p:cNvPr>
              <p:cNvSpPr txBox="1"/>
              <p:nvPr/>
            </p:nvSpPr>
            <p:spPr>
              <a:xfrm>
                <a:off x="426972" y="3671928"/>
                <a:ext cx="1128674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Temelji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ADE5BFA-F025-4C03-99F2-BCB5E636EE0C}"/>
                  </a:ext>
                </a:extLst>
              </p:cNvPr>
              <p:cNvSpPr txBox="1"/>
              <p:nvPr/>
            </p:nvSpPr>
            <p:spPr>
              <a:xfrm>
                <a:off x="439264" y="3402582"/>
                <a:ext cx="1171213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2002.-2003.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98CB522-5C3E-44BA-B670-BD30F6DBDF94}"/>
                </a:ext>
              </a:extLst>
            </p:cNvPr>
            <p:cNvGrpSpPr/>
            <p:nvPr/>
          </p:nvGrpSpPr>
          <p:grpSpPr>
            <a:xfrm>
              <a:off x="3232289" y="2354009"/>
              <a:ext cx="1514636" cy="759878"/>
              <a:chOff x="3109753" y="3353536"/>
              <a:chExt cx="1514636" cy="75987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C71CD019-F769-4735-81B1-D4BC9F6BC02E}"/>
                  </a:ext>
                </a:extLst>
              </p:cNvPr>
              <p:cNvSpPr/>
              <p:nvPr/>
            </p:nvSpPr>
            <p:spPr>
              <a:xfrm>
                <a:off x="3222379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Rectangle: Rounded Corners 4">
                <a:extLst>
                  <a:ext uri="{FF2B5EF4-FFF2-40B4-BE49-F238E27FC236}">
                    <a16:creationId xmlns:a16="http://schemas.microsoft.com/office/drawing/2014/main" id="{E87CFA2C-E63A-480C-8199-5215772D210F}"/>
                  </a:ext>
                </a:extLst>
              </p:cNvPr>
              <p:cNvSpPr txBox="1"/>
              <p:nvPr/>
            </p:nvSpPr>
            <p:spPr>
              <a:xfrm>
                <a:off x="3234726" y="3375792"/>
                <a:ext cx="1332000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6264B31-F750-4438-8CED-52B9583E4ED0}"/>
                  </a:ext>
                </a:extLst>
              </p:cNvPr>
              <p:cNvSpPr txBox="1"/>
              <p:nvPr/>
            </p:nvSpPr>
            <p:spPr>
              <a:xfrm>
                <a:off x="3109753" y="367192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Konsolidacija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93D3D5B-2E42-42EA-819C-0877293893C1}"/>
                  </a:ext>
                </a:extLst>
              </p:cNvPr>
              <p:cNvSpPr txBox="1"/>
              <p:nvPr/>
            </p:nvSpPr>
            <p:spPr>
              <a:xfrm>
                <a:off x="3312938" y="3404378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2009.-2013.</a:t>
                </a:r>
              </a:p>
            </p:txBody>
          </p:sp>
        </p:grpSp>
        <p:sp>
          <p:nvSpPr>
            <p:cNvPr id="60" name="Rectangle: Rounded Corners 4">
              <a:extLst>
                <a:ext uri="{FF2B5EF4-FFF2-40B4-BE49-F238E27FC236}">
                  <a16:creationId xmlns:a16="http://schemas.microsoft.com/office/drawing/2014/main" id="{033B15DF-611B-49BB-A31F-A215EBFC85E4}"/>
                </a:ext>
              </a:extLst>
            </p:cNvPr>
            <p:cNvSpPr txBox="1"/>
            <p:nvPr/>
          </p:nvSpPr>
          <p:spPr>
            <a:xfrm>
              <a:off x="4861996" y="2376265"/>
              <a:ext cx="1408988" cy="715367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AAD2A6F-F4DC-40BB-9FDC-C2FC40312AD2}"/>
                </a:ext>
              </a:extLst>
            </p:cNvPr>
            <p:cNvGrpSpPr/>
            <p:nvPr/>
          </p:nvGrpSpPr>
          <p:grpSpPr>
            <a:xfrm>
              <a:off x="4610228" y="2354009"/>
              <a:ext cx="1514636" cy="759878"/>
              <a:chOff x="4487692" y="3353536"/>
              <a:chExt cx="1514636" cy="759878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BC41682-D3B6-4899-A635-3B6FBE4716E8}"/>
                  </a:ext>
                </a:extLst>
              </p:cNvPr>
              <p:cNvSpPr/>
              <p:nvPr/>
            </p:nvSpPr>
            <p:spPr>
              <a:xfrm>
                <a:off x="4593467" y="3353536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FFEBC38-1123-4335-B304-2DD944440DE5}"/>
                  </a:ext>
                </a:extLst>
              </p:cNvPr>
              <p:cNvSpPr txBox="1"/>
              <p:nvPr/>
            </p:nvSpPr>
            <p:spPr>
              <a:xfrm>
                <a:off x="4487692" y="3666352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Integracije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50FA28C-70E0-4CE5-851F-AE51CBB94F42}"/>
                  </a:ext>
                </a:extLst>
              </p:cNvPr>
              <p:cNvSpPr txBox="1"/>
              <p:nvPr/>
            </p:nvSpPr>
            <p:spPr>
              <a:xfrm>
                <a:off x="4690877" y="339880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2014.-2018.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4F85B48-C019-4236-AA9D-61523DAFAB8F}"/>
                </a:ext>
              </a:extLst>
            </p:cNvPr>
            <p:cNvGrpSpPr/>
            <p:nvPr/>
          </p:nvGrpSpPr>
          <p:grpSpPr>
            <a:xfrm>
              <a:off x="5962178" y="2350394"/>
              <a:ext cx="1800828" cy="759878"/>
              <a:chOff x="5839642" y="3349921"/>
              <a:chExt cx="1800828" cy="759878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BC458C6-CDE1-4A4F-8BAA-B81215DB1CE8}"/>
                  </a:ext>
                </a:extLst>
              </p:cNvPr>
              <p:cNvSpPr/>
              <p:nvPr/>
            </p:nvSpPr>
            <p:spPr>
              <a:xfrm>
                <a:off x="5965912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Rectangle: Rounded Corners 4">
                <a:extLst>
                  <a:ext uri="{FF2B5EF4-FFF2-40B4-BE49-F238E27FC236}">
                    <a16:creationId xmlns:a16="http://schemas.microsoft.com/office/drawing/2014/main" id="{44A01D10-CBC1-4A7D-8096-6FB3F8E573B6}"/>
                  </a:ext>
                </a:extLst>
              </p:cNvPr>
              <p:cNvSpPr txBox="1"/>
              <p:nvPr/>
            </p:nvSpPr>
            <p:spPr>
              <a:xfrm>
                <a:off x="6231482" y="3372177"/>
                <a:ext cx="1408988" cy="715367"/>
              </a:xfrm>
              <a:prstGeom prst="rect">
                <a:avLst/>
              </a:prstGeom>
              <a:ln w="28575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buNone/>
                </a:pPr>
                <a:endParaRPr lang="hr-H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660C276-396B-4C75-B9FC-E938D3AFA034}"/>
                  </a:ext>
                </a:extLst>
              </p:cNvPr>
              <p:cNvSpPr txBox="1"/>
              <p:nvPr/>
            </p:nvSpPr>
            <p:spPr>
              <a:xfrm>
                <a:off x="5839642" y="3664703"/>
                <a:ext cx="1514636" cy="415498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Sigurnost i modernizacija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A15D58C-5B2A-4E7B-9F96-EBFC3DCD6320}"/>
                  </a:ext>
                </a:extLst>
              </p:cNvPr>
              <p:cNvSpPr txBox="1"/>
              <p:nvPr/>
            </p:nvSpPr>
            <p:spPr>
              <a:xfrm>
                <a:off x="6023386" y="3402582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2019.-2023.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F22D3C-C65A-4DB0-BC5A-807E8C41901C}"/>
                </a:ext>
              </a:extLst>
            </p:cNvPr>
            <p:cNvGrpSpPr/>
            <p:nvPr/>
          </p:nvGrpSpPr>
          <p:grpSpPr>
            <a:xfrm>
              <a:off x="7312636" y="2350394"/>
              <a:ext cx="1514636" cy="759878"/>
              <a:chOff x="7190100" y="3349921"/>
              <a:chExt cx="1514636" cy="759878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1CEDCCB-9C6A-4308-AC3A-3B5789C05B4B}"/>
                  </a:ext>
                </a:extLst>
              </p:cNvPr>
              <p:cNvSpPr/>
              <p:nvPr/>
            </p:nvSpPr>
            <p:spPr>
              <a:xfrm>
                <a:off x="7350600" y="3349921"/>
                <a:ext cx="1332000" cy="759878"/>
              </a:xfrm>
              <a:prstGeom prst="roundRect">
                <a:avLst>
                  <a:gd name="adj" fmla="val 10000"/>
                </a:avLst>
              </a:prstGeom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469C89-08BF-429C-9A1D-C283A7740CD7}"/>
                  </a:ext>
                </a:extLst>
              </p:cNvPr>
              <p:cNvSpPr txBox="1"/>
              <p:nvPr/>
            </p:nvSpPr>
            <p:spPr>
              <a:xfrm>
                <a:off x="7190100" y="3664108"/>
                <a:ext cx="1514636" cy="253916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108000" algn="ctr">
                  <a:spcBef>
                    <a:spcPts val="600"/>
                  </a:spcBef>
                </a:pPr>
                <a:r>
                  <a:rPr lang="hr-HR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Nova faza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0D7D5E2-D8CD-4679-AF45-5E72DBAAD729}"/>
                  </a:ext>
                </a:extLst>
              </p:cNvPr>
              <p:cNvSpPr txBox="1"/>
              <p:nvPr/>
            </p:nvSpPr>
            <p:spPr>
              <a:xfrm>
                <a:off x="7419468" y="3394134"/>
                <a:ext cx="1171212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>
                  <a:spcBef>
                    <a:spcPts val="600"/>
                  </a:spcBef>
                </a:pPr>
                <a:r>
                  <a:rPr lang="hr-HR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2024.-2026.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96D2568-AC9D-4634-8B8E-680A42D1FBD6}"/>
              </a:ext>
            </a:extLst>
          </p:cNvPr>
          <p:cNvGrpSpPr/>
          <p:nvPr/>
        </p:nvGrpSpPr>
        <p:grpSpPr>
          <a:xfrm>
            <a:off x="1630126" y="3821622"/>
            <a:ext cx="1535615" cy="759878"/>
            <a:chOff x="1645917" y="3353536"/>
            <a:chExt cx="1535615" cy="759878"/>
          </a:xfrm>
          <a:solidFill>
            <a:schemeClr val="accent1"/>
          </a:solidFill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E81E7BB-D30E-4701-AFF7-B0F5470E0607}"/>
                </a:ext>
              </a:extLst>
            </p:cNvPr>
            <p:cNvSpPr/>
            <p:nvPr/>
          </p:nvSpPr>
          <p:spPr>
            <a:xfrm>
              <a:off x="1741532" y="3353536"/>
              <a:ext cx="1440000" cy="75987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8575">
              <a:solidFill>
                <a:srgbClr val="D7153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8" name="Rectangle: Rounded Corners 4">
              <a:extLst>
                <a:ext uri="{FF2B5EF4-FFF2-40B4-BE49-F238E27FC236}">
                  <a16:creationId xmlns:a16="http://schemas.microsoft.com/office/drawing/2014/main" id="{5B354D3B-46F7-4E95-B27A-5CB7914C5C4F}"/>
                </a:ext>
              </a:extLst>
            </p:cNvPr>
            <p:cNvSpPr txBox="1"/>
            <p:nvPr/>
          </p:nvSpPr>
          <p:spPr>
            <a:xfrm>
              <a:off x="1760913" y="3375792"/>
              <a:ext cx="1331999" cy="715367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buNone/>
              </a:pPr>
              <a:endParaRPr lang="hr-H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ABAC939-D14C-4725-BB5C-A8D75C69F17A}"/>
                </a:ext>
              </a:extLst>
            </p:cNvPr>
            <p:cNvSpPr txBox="1"/>
            <p:nvPr/>
          </p:nvSpPr>
          <p:spPr>
            <a:xfrm>
              <a:off x="1645917" y="3673747"/>
              <a:ext cx="1525781" cy="41549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108000" algn="ctr">
                <a:spcBef>
                  <a:spcPts val="600"/>
                </a:spcBef>
              </a:pPr>
              <a:r>
                <a:rPr lang="hr-HR" sz="1050" dirty="0">
                  <a:solidFill>
                    <a:schemeClr val="bg1"/>
                  </a:solidFill>
                </a:rPr>
                <a:t>Projekt → produkcija</a:t>
              </a:r>
              <a:br>
                <a:rPr lang="hr-HR" sz="1050" dirty="0">
                  <a:solidFill>
                    <a:schemeClr val="bg1"/>
                  </a:solidFill>
                </a:rPr>
              </a:br>
              <a:r>
                <a:rPr lang="hr-HR" sz="1050" dirty="0">
                  <a:solidFill>
                    <a:schemeClr val="bg1"/>
                  </a:solidFill>
                </a:rPr>
                <a:t>→ Europa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CC53389-2E09-447C-9857-1914AC5E9B2A}"/>
                </a:ext>
              </a:extLst>
            </p:cNvPr>
            <p:cNvSpPr txBox="1"/>
            <p:nvPr/>
          </p:nvSpPr>
          <p:spPr>
            <a:xfrm>
              <a:off x="1860247" y="3406197"/>
              <a:ext cx="1171213" cy="3000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2000">
                <a:spcBef>
                  <a:spcPts val="600"/>
                </a:spcBef>
              </a:pPr>
              <a:r>
                <a:rPr lang="hr-HR" b="1" dirty="0">
                  <a:solidFill>
                    <a:schemeClr val="bg1"/>
                  </a:solidFill>
                </a:rPr>
                <a:t>2004.-2008.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0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1471</TotalTime>
  <Words>2440</Words>
  <Application>Microsoft Office PowerPoint</Application>
  <PresentationFormat>On-screen Show (16:9)</PresentationFormat>
  <Paragraphs>509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Srce_Tema1_16x9</vt:lpstr>
      <vt:lpstr>1_Custom Design</vt:lpstr>
      <vt:lpstr>AAI@EduHr - 20 godina  produkcijskog rada </vt:lpstr>
      <vt:lpstr>Sveučilišni računski centar - Srce</vt:lpstr>
      <vt:lpstr>PowerPoint Presentation</vt:lpstr>
      <vt:lpstr>AAI@EduHr - 20 godina  produkcijskog rada </vt:lpstr>
      <vt:lpstr>Internet početkom 2000-ih</vt:lpstr>
      <vt:lpstr>2002. Prvi tehnički temelj</vt:lpstr>
      <vt:lpstr>2003. Prvi međunarodni korak</vt:lpstr>
      <vt:lpstr>2004. Projekt AAI@EduHr</vt:lpstr>
      <vt:lpstr>2005. Prva faza projekta</vt:lpstr>
      <vt:lpstr>2006. Here we go</vt:lpstr>
      <vt:lpstr>Početna arhitektura sustava AAI@EduHr</vt:lpstr>
      <vt:lpstr>2007. - 2008. Europska integracija</vt:lpstr>
      <vt:lpstr>2009. - 2013. Stabilizacija infrastrukture</vt:lpstr>
      <vt:lpstr>Nova arhitektura sustava AAI@EduHr</vt:lpstr>
      <vt:lpstr>2009. - 2013. Stabilizacija infrastrukture</vt:lpstr>
      <vt:lpstr>2014. Godina integracija</vt:lpstr>
      <vt:lpstr>2015. Potpuna redundancija svih poslužitelja</vt:lpstr>
      <vt:lpstr>2016. - 2018. Daljnje integracije, seljenje u oblak Srca</vt:lpstr>
      <vt:lpstr>Selimo u oblak Srca</vt:lpstr>
      <vt:lpstr>2019. Uvođenje MFA</vt:lpstr>
      <vt:lpstr>2020. Godina velikih izazova i rekonstrukcija</vt:lpstr>
      <vt:lpstr>2021. - 2023. Novi sigurnosni standardi </vt:lpstr>
      <vt:lpstr>2024. Početak nove faze</vt:lpstr>
      <vt:lpstr>2025. Sigurnost, sigurnost, sigurnost</vt:lpstr>
      <vt:lpstr>2025. godina u brojkama</vt:lpstr>
      <vt:lpstr>AAI@EduHr danas</vt:lpstr>
      <vt:lpstr>Pogled u budućnost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Mijo Đerek</cp:lastModifiedBy>
  <cp:revision>240</cp:revision>
  <cp:lastPrinted>2014-06-24T07:01:20Z</cp:lastPrinted>
  <dcterms:created xsi:type="dcterms:W3CDTF">2014-09-19T07:16:42Z</dcterms:created>
  <dcterms:modified xsi:type="dcterms:W3CDTF">2026-03-09T09:35:34Z</dcterms:modified>
</cp:coreProperties>
</file>